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42"/>
  </p:notesMasterIdLst>
  <p:sldIdLst>
    <p:sldId id="256" r:id="rId2"/>
    <p:sldId id="299" r:id="rId3"/>
    <p:sldId id="258" r:id="rId4"/>
    <p:sldId id="291" r:id="rId5"/>
    <p:sldId id="259" r:id="rId6"/>
    <p:sldId id="285" r:id="rId7"/>
    <p:sldId id="260" r:id="rId8"/>
    <p:sldId id="286" r:id="rId9"/>
    <p:sldId id="292" r:id="rId10"/>
    <p:sldId id="261" r:id="rId11"/>
    <p:sldId id="262" r:id="rId12"/>
    <p:sldId id="293" r:id="rId13"/>
    <p:sldId id="287" r:id="rId14"/>
    <p:sldId id="263" r:id="rId15"/>
    <p:sldId id="264" r:id="rId16"/>
    <p:sldId id="265" r:id="rId17"/>
    <p:sldId id="294" r:id="rId18"/>
    <p:sldId id="281" r:id="rId19"/>
    <p:sldId id="266" r:id="rId20"/>
    <p:sldId id="297" r:id="rId21"/>
    <p:sldId id="268" r:id="rId22"/>
    <p:sldId id="283" r:id="rId23"/>
    <p:sldId id="269" r:id="rId24"/>
    <p:sldId id="284" r:id="rId25"/>
    <p:sldId id="270" r:id="rId26"/>
    <p:sldId id="282" r:id="rId27"/>
    <p:sldId id="279" r:id="rId28"/>
    <p:sldId id="273" r:id="rId29"/>
    <p:sldId id="296" r:id="rId30"/>
    <p:sldId id="274" r:id="rId31"/>
    <p:sldId id="295" r:id="rId32"/>
    <p:sldId id="288" r:id="rId33"/>
    <p:sldId id="275" r:id="rId34"/>
    <p:sldId id="289" r:id="rId35"/>
    <p:sldId id="276" r:id="rId36"/>
    <p:sldId id="277" r:id="rId37"/>
    <p:sldId id="290" r:id="rId38"/>
    <p:sldId id="298" r:id="rId39"/>
    <p:sldId id="278" r:id="rId40"/>
    <p:sldId id="257" r:id="rId4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E87521-8332-4693-BC17-90ADD106437F}" v="3" dt="2022-07-12T09:23:25.3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67C52-264A-4B06-95F1-37572B8B9733}" type="datetimeFigureOut">
              <a:rPr lang="de-DE" smtClean="0"/>
              <a:t>12.07.2022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0BFD8-F306-435A-83F3-0264B2FF173F}" type="slidenum">
              <a:rPr lang="de-DE" smtClean="0"/>
              <a:t>‹Nr.›</a:t>
            </a:fld>
            <a:endParaRPr lang="de-DE"/>
          </a:p>
        </p:txBody>
      </p:sp>
    </p:spTree>
    <p:extLst>
      <p:ext uri="{BB962C8B-B14F-4D97-AF65-F5344CB8AC3E}">
        <p14:creationId xmlns:p14="http://schemas.microsoft.com/office/powerpoint/2010/main" val="27027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34358865-E846-4DF0-8B60-A7825B8A3534}" type="datetime1">
              <a:rPr lang="en-US" smtClean="0"/>
              <a:t>7/12/2022</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88549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D4A038FD-706F-42B9-9444-76649022AABB}" type="datetime1">
              <a:rPr lang="en-US" smtClean="0"/>
              <a:t>7/12/2022</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199536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545D0D56-7E09-488C-9CFD-F31C7367DCDE}" type="datetime1">
              <a:rPr lang="en-US" smtClean="0"/>
              <a:t>7/12/2022</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372520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C013630-86A6-49B2-BBDD-38C0B4801D81}" type="datetime1">
              <a:rPr lang="en-US" smtClean="0"/>
              <a:t>7/12/2022</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62769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7B8A214F-AF69-49A0-8B30-80848C7F9AB7}" type="datetime1">
              <a:rPr lang="en-US" smtClean="0"/>
              <a:t>7/12/2022</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240894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9C4A3E17-0308-4C80-9DD7-461B1F665A11}" type="datetime1">
              <a:rPr lang="en-US" smtClean="0"/>
              <a:t>7/12/2022</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660430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F295D0E2-DA5F-48AD-8A47-2937D5CC89E6}" type="datetime1">
              <a:rPr lang="en-US" smtClean="0"/>
              <a:t>7/12/2022</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2278030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E159256F-6BE8-45AA-8AE6-D24A2AC5B926}" type="datetime1">
              <a:rPr lang="en-US" smtClean="0"/>
              <a:t>7/12/2022</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278109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DE0074D3-29A4-4DBB-86CC-C75E96860B0A}" type="datetime1">
              <a:rPr lang="en-US" smtClean="0"/>
              <a:t>7/12/2022</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388523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B6B14066-51EC-442A-B00F-DD0871CC9FF3}" type="datetime1">
              <a:rPr lang="en-US" smtClean="0"/>
              <a:t>7/12/2022</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4047961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098DDA4B-BEB2-4861-8F5E-6BC80A19E54F}" type="datetime1">
              <a:rPr lang="en-US" smtClean="0"/>
              <a:t>7/12/2022</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2217948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FE54297E-827F-46DC-A39E-AAD7495A0F08}" type="datetime1">
              <a:rPr lang="en-US" smtClean="0"/>
              <a:t>7/12/2022</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‹Nr.›</a:t>
            </a:fld>
            <a:endParaRPr lang="en-US"/>
          </a:p>
        </p:txBody>
      </p:sp>
    </p:spTree>
    <p:extLst>
      <p:ext uri="{BB962C8B-B14F-4D97-AF65-F5344CB8AC3E}">
        <p14:creationId xmlns:p14="http://schemas.microsoft.com/office/powerpoint/2010/main" val="199491108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hf hdr="0" ftr="0" dt="0"/>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seit.eu/weizenbaum-award/" TargetMode="External"/><Relationship Id="rId2" Type="http://schemas.openxmlformats.org/officeDocument/2006/relationships/hyperlink" Target="http://www.capurro.de/Capurro_Fiek_Foundation.html" TargetMode="External"/><Relationship Id="rId1" Type="http://schemas.openxmlformats.org/officeDocument/2006/relationships/slideLayout" Target="../slideLayouts/slideLayout2.xml"/><Relationship Id="rId5" Type="http://schemas.openxmlformats.org/officeDocument/2006/relationships/hyperlink" Target="http://www.capurro.de/lifeintranslation.html" TargetMode="External"/><Relationship Id="rId4" Type="http://schemas.openxmlformats.org/officeDocument/2006/relationships/hyperlink" Target="http://capurro.d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capurro.de/digitalisierung_medizi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1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8" name="Rectangle 22">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8505BC9-4D31-B0A7-7F60-C719C434D84C}"/>
              </a:ext>
            </a:extLst>
          </p:cNvPr>
          <p:cNvSpPr>
            <a:spLocks noGrp="1"/>
          </p:cNvSpPr>
          <p:nvPr>
            <p:ph type="ctrTitle"/>
          </p:nvPr>
        </p:nvSpPr>
        <p:spPr>
          <a:xfrm>
            <a:off x="5146159" y="685800"/>
            <a:ext cx="6238688" cy="1382233"/>
          </a:xfrm>
        </p:spPr>
        <p:txBody>
          <a:bodyPr vert="horz" lIns="91440" tIns="45720" rIns="91440" bIns="45720" rtlCol="0" anchor="ctr">
            <a:normAutofit/>
          </a:bodyPr>
          <a:lstStyle/>
          <a:p>
            <a:pPr algn="l"/>
            <a:r>
              <a:rPr lang="en-US" sz="1800"/>
              <a:t>Fachveranstaltung „Psychotherapie (voll) digital – Was kann, was darf, was muss? Ende der analogen Ära?</a:t>
            </a:r>
            <a:br>
              <a:rPr lang="en-US" sz="1800"/>
            </a:br>
            <a:r>
              <a:rPr lang="en-US" sz="1800"/>
              <a:t>Psychotherapeuten Kammer NRW</a:t>
            </a:r>
            <a:br>
              <a:rPr lang="en-US" sz="1800"/>
            </a:br>
            <a:endParaRPr lang="en-US" sz="1800"/>
          </a:p>
        </p:txBody>
      </p:sp>
      <p:pic>
        <p:nvPicPr>
          <p:cNvPr id="4" name="Picture 3">
            <a:extLst>
              <a:ext uri="{FF2B5EF4-FFF2-40B4-BE49-F238E27FC236}">
                <a16:creationId xmlns:a16="http://schemas.microsoft.com/office/drawing/2014/main" id="{F4769206-7F2C-F952-EE7C-8DB7FE688546}"/>
              </a:ext>
            </a:extLst>
          </p:cNvPr>
          <p:cNvPicPr>
            <a:picLocks noChangeAspect="1"/>
          </p:cNvPicPr>
          <p:nvPr/>
        </p:nvPicPr>
        <p:blipFill rotWithShape="1">
          <a:blip r:embed="rId2"/>
          <a:srcRect l="30601" r="30026" b="1"/>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3" name="Untertitel 2">
            <a:extLst>
              <a:ext uri="{FF2B5EF4-FFF2-40B4-BE49-F238E27FC236}">
                <a16:creationId xmlns:a16="http://schemas.microsoft.com/office/drawing/2014/main" id="{69B02B2E-1C22-4A4A-2243-BFC80A7E1790}"/>
              </a:ext>
            </a:extLst>
          </p:cNvPr>
          <p:cNvSpPr>
            <a:spLocks noGrp="1"/>
          </p:cNvSpPr>
          <p:nvPr>
            <p:ph type="subTitle" idx="1"/>
          </p:nvPr>
        </p:nvSpPr>
        <p:spPr>
          <a:xfrm>
            <a:off x="5146158" y="2301949"/>
            <a:ext cx="6238687" cy="4022650"/>
          </a:xfrm>
        </p:spPr>
        <p:txBody>
          <a:bodyPr vert="horz" lIns="91440" tIns="45720" rIns="91440" bIns="45720" rtlCol="0">
            <a:normAutofit/>
          </a:bodyPr>
          <a:lstStyle/>
          <a:p>
            <a:pPr algn="l">
              <a:lnSpc>
                <a:spcPct val="100000"/>
              </a:lnSpc>
            </a:pPr>
            <a:r>
              <a:rPr lang="en-US" dirty="0"/>
              <a:t>Workshop</a:t>
            </a:r>
          </a:p>
          <a:p>
            <a:pPr algn="l">
              <a:lnSpc>
                <a:spcPct val="100000"/>
              </a:lnSpc>
            </a:pPr>
            <a:r>
              <a:rPr lang="en-US" dirty="0" err="1"/>
              <a:t>Ethische</a:t>
            </a:r>
            <a:r>
              <a:rPr lang="en-US" dirty="0"/>
              <a:t> </a:t>
            </a:r>
            <a:r>
              <a:rPr lang="en-US" dirty="0" err="1"/>
              <a:t>Aspekte</a:t>
            </a:r>
            <a:r>
              <a:rPr lang="en-US" dirty="0"/>
              <a:t> der </a:t>
            </a:r>
            <a:r>
              <a:rPr lang="en-US" dirty="0" err="1"/>
              <a:t>Digitalisierung</a:t>
            </a:r>
            <a:r>
              <a:rPr lang="en-US" dirty="0"/>
              <a:t> in der </a:t>
            </a:r>
            <a:r>
              <a:rPr lang="en-US" dirty="0" err="1"/>
              <a:t>psychotherapeutischen</a:t>
            </a:r>
            <a:r>
              <a:rPr lang="en-US" dirty="0"/>
              <a:t> </a:t>
            </a:r>
            <a:r>
              <a:rPr lang="en-US" dirty="0" err="1"/>
              <a:t>Versorgung</a:t>
            </a:r>
            <a:endParaRPr lang="en-US" dirty="0"/>
          </a:p>
          <a:p>
            <a:pPr algn="l">
              <a:lnSpc>
                <a:spcPct val="100000"/>
              </a:lnSpc>
            </a:pPr>
            <a:r>
              <a:rPr lang="en-US" dirty="0"/>
              <a:t>Moderation: Prof. </a:t>
            </a:r>
            <a:r>
              <a:rPr lang="en-US" dirty="0" err="1"/>
              <a:t>em</a:t>
            </a:r>
            <a:r>
              <a:rPr lang="en-US" dirty="0"/>
              <a:t>. Dr. Rafael Capurro (Hochschule der </a:t>
            </a:r>
            <a:r>
              <a:rPr lang="en-US" dirty="0" err="1"/>
              <a:t>Medien</a:t>
            </a:r>
            <a:r>
              <a:rPr lang="en-US" dirty="0"/>
              <a:t>, Stuttgart): </a:t>
            </a:r>
            <a:r>
              <a:rPr lang="en-US" dirty="0" err="1"/>
              <a:t>Therapeutische</a:t>
            </a:r>
            <a:r>
              <a:rPr lang="en-US" dirty="0"/>
              <a:t> </a:t>
            </a:r>
            <a:r>
              <a:rPr lang="en-US"/>
              <a:t>Ethik</a:t>
            </a:r>
            <a:endParaRPr lang="en-US" dirty="0"/>
          </a:p>
          <a:p>
            <a:pPr algn="l">
              <a:lnSpc>
                <a:spcPct val="100000"/>
              </a:lnSpc>
            </a:pPr>
            <a:r>
              <a:rPr lang="en-US" dirty="0"/>
              <a:t>10. September 2022, 13.45 – 15.15 </a:t>
            </a:r>
            <a:r>
              <a:rPr lang="en-US" dirty="0" err="1"/>
              <a:t>Uhr</a:t>
            </a:r>
            <a:endParaRPr lang="en-US" dirty="0"/>
          </a:p>
          <a:p>
            <a:pPr algn="l">
              <a:lnSpc>
                <a:spcPct val="100000"/>
              </a:lnSpc>
            </a:pPr>
            <a:endParaRPr lang="en-US" dirty="0"/>
          </a:p>
          <a:p>
            <a:pPr algn="l">
              <a:lnSpc>
                <a:spcPct val="100000"/>
              </a:lnSpc>
            </a:pPr>
            <a:endParaRPr lang="en-US" dirty="0"/>
          </a:p>
          <a:p>
            <a:pPr algn="l">
              <a:lnSpc>
                <a:spcPct val="100000"/>
              </a:lnSpc>
            </a:pPr>
            <a:r>
              <a:rPr lang="en-US" sz="1400" dirty="0"/>
              <a:t>Stand: 13. </a:t>
            </a:r>
            <a:r>
              <a:rPr lang="en-US" sz="1400" dirty="0" err="1"/>
              <a:t>Juli</a:t>
            </a:r>
            <a:r>
              <a:rPr lang="en-US" sz="1400" dirty="0"/>
              <a:t> 2022</a:t>
            </a:r>
          </a:p>
          <a:p>
            <a:pPr algn="l">
              <a:lnSpc>
                <a:spcPct val="100000"/>
              </a:lnSpc>
            </a:pPr>
            <a:endParaRPr lang="en-US" dirty="0"/>
          </a:p>
        </p:txBody>
      </p:sp>
      <p:cxnSp>
        <p:nvCxnSpPr>
          <p:cNvPr id="25" name="Straight Connector 24">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5" name="Foliennummernplatzhalter 4">
            <a:extLst>
              <a:ext uri="{FF2B5EF4-FFF2-40B4-BE49-F238E27FC236}">
                <a16:creationId xmlns:a16="http://schemas.microsoft.com/office/drawing/2014/main" id="{DEB9D54D-4C51-1313-8FB4-DE3F1471993A}"/>
              </a:ext>
            </a:extLst>
          </p:cNvPr>
          <p:cNvSpPr>
            <a:spLocks noGrp="1"/>
          </p:cNvSpPr>
          <p:nvPr>
            <p:ph type="sldNum" sz="quarter" idx="12"/>
          </p:nvPr>
        </p:nvSpPr>
        <p:spPr/>
        <p:txBody>
          <a:bodyPr/>
          <a:lstStyle/>
          <a:p>
            <a:fld id="{312CC964-A50B-4C29-B4E4-2C30BB34CCF3}" type="slidenum">
              <a:rPr lang="en-US" smtClean="0"/>
              <a:t>1</a:t>
            </a:fld>
            <a:endParaRPr lang="en-US"/>
          </a:p>
        </p:txBody>
      </p:sp>
    </p:spTree>
    <p:extLst>
      <p:ext uri="{BB962C8B-B14F-4D97-AF65-F5344CB8AC3E}">
        <p14:creationId xmlns:p14="http://schemas.microsoft.com/office/powerpoint/2010/main" val="56709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482243-8689-7414-384A-4BE3897A8134}"/>
              </a:ext>
            </a:extLst>
          </p:cNvPr>
          <p:cNvSpPr>
            <a:spLocks noGrp="1"/>
          </p:cNvSpPr>
          <p:nvPr>
            <p:ph type="title"/>
          </p:nvPr>
        </p:nvSpPr>
        <p:spPr/>
        <p:txBody>
          <a:bodyPr>
            <a:normAutofit/>
          </a:bodyPr>
          <a:lstStyle/>
          <a:p>
            <a:r>
              <a:rPr lang="de-DE" dirty="0"/>
              <a:t>EINE KULTUR DER DIGITALITÄT</a:t>
            </a:r>
          </a:p>
        </p:txBody>
      </p:sp>
      <p:sp>
        <p:nvSpPr>
          <p:cNvPr id="3" name="Inhaltsplatzhalter 2">
            <a:extLst>
              <a:ext uri="{FF2B5EF4-FFF2-40B4-BE49-F238E27FC236}">
                <a16:creationId xmlns:a16="http://schemas.microsoft.com/office/drawing/2014/main" id="{6AB14E09-AA00-AB64-C9F0-58EDC37D981B}"/>
              </a:ext>
            </a:extLst>
          </p:cNvPr>
          <p:cNvSpPr>
            <a:spLocks noGrp="1"/>
          </p:cNvSpPr>
          <p:nvPr>
            <p:ph idx="1"/>
          </p:nvPr>
        </p:nvSpPr>
        <p:spPr/>
        <p:txBody>
          <a:bodyPr/>
          <a:lstStyle/>
          <a:p>
            <a:pPr marL="0" indent="0">
              <a:buNone/>
            </a:pPr>
            <a:r>
              <a:rPr lang="de-DE" sz="3200" dirty="0">
                <a:effectLst/>
                <a:latin typeface="Times New Roman" panose="02020603050405020304" pitchFamily="18" charset="0"/>
                <a:ea typeface="MS Mincho" panose="02020609040205080304" pitchFamily="49" charset="-128"/>
              </a:rPr>
              <a:t>Dabei ist aber zu beachten, dass ein Moralkodex nicht mit der Aufgabe der ethischen Reflexion identifiziert wird, auch wenn beide auf eine Veränderung des geltenden Ethos wirken können und sollen. Ethik als Reflexion über Moral ist unabschließbar</a:t>
            </a:r>
            <a:r>
              <a:rPr lang="de-DE" sz="2400" dirty="0">
                <a:effectLst/>
                <a:latin typeface="Times New Roman" panose="02020603050405020304" pitchFamily="18" charset="0"/>
                <a:ea typeface="MS Mincho" panose="02020609040205080304" pitchFamily="49" charset="-128"/>
              </a:rPr>
              <a:t>.</a:t>
            </a:r>
            <a:endParaRPr lang="de-DE" dirty="0"/>
          </a:p>
        </p:txBody>
      </p:sp>
      <p:sp>
        <p:nvSpPr>
          <p:cNvPr id="4" name="Foliennummernplatzhalter 3">
            <a:extLst>
              <a:ext uri="{FF2B5EF4-FFF2-40B4-BE49-F238E27FC236}">
                <a16:creationId xmlns:a16="http://schemas.microsoft.com/office/drawing/2014/main" id="{93D1B7E3-2D16-067C-BF56-BED23DA08DF9}"/>
              </a:ext>
            </a:extLst>
          </p:cNvPr>
          <p:cNvSpPr>
            <a:spLocks noGrp="1"/>
          </p:cNvSpPr>
          <p:nvPr>
            <p:ph type="sldNum" sz="quarter" idx="12"/>
          </p:nvPr>
        </p:nvSpPr>
        <p:spPr/>
        <p:txBody>
          <a:bodyPr/>
          <a:lstStyle/>
          <a:p>
            <a:fld id="{312CC964-A50B-4C29-B4E4-2C30BB34CCF3}" type="slidenum">
              <a:rPr lang="en-US" smtClean="0"/>
              <a:t>10</a:t>
            </a:fld>
            <a:endParaRPr lang="en-US"/>
          </a:p>
        </p:txBody>
      </p:sp>
    </p:spTree>
    <p:extLst>
      <p:ext uri="{BB962C8B-B14F-4D97-AF65-F5344CB8AC3E}">
        <p14:creationId xmlns:p14="http://schemas.microsoft.com/office/powerpoint/2010/main" val="2367861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82285A-54A8-879E-6E7E-00F75257B28B}"/>
              </a:ext>
            </a:extLst>
          </p:cNvPr>
          <p:cNvSpPr>
            <a:spLocks noGrp="1"/>
          </p:cNvSpPr>
          <p:nvPr>
            <p:ph type="title"/>
          </p:nvPr>
        </p:nvSpPr>
        <p:spPr/>
        <p:txBody>
          <a:bodyPr>
            <a:normAutofit/>
          </a:bodyPr>
          <a:lstStyle/>
          <a:p>
            <a:r>
              <a:rPr lang="de-DE" dirty="0"/>
              <a:t>EINE KULTUR DER DIGITALITÄT</a:t>
            </a:r>
          </a:p>
        </p:txBody>
      </p:sp>
      <p:sp>
        <p:nvSpPr>
          <p:cNvPr id="3" name="Inhaltsplatzhalter 2">
            <a:extLst>
              <a:ext uri="{FF2B5EF4-FFF2-40B4-BE49-F238E27FC236}">
                <a16:creationId xmlns:a16="http://schemas.microsoft.com/office/drawing/2014/main" id="{725BC6B7-BF6C-4131-F349-BCE8A89B870E}"/>
              </a:ext>
            </a:extLst>
          </p:cNvPr>
          <p:cNvSpPr>
            <a:spLocks noGrp="1"/>
          </p:cNvSpPr>
          <p:nvPr>
            <p:ph idx="1"/>
          </p:nvPr>
        </p:nvSpPr>
        <p:spPr/>
        <p:txBody>
          <a:bodyPr>
            <a:normAutofit/>
          </a:bodyPr>
          <a:lstStyle/>
          <a:p>
            <a:pPr marL="0" indent="0">
              <a:buNone/>
            </a:pPr>
            <a:r>
              <a:rPr lang="de-DE" sz="3200" dirty="0">
                <a:effectLst/>
                <a:latin typeface="Times New Roman" panose="02020603050405020304" pitchFamily="18" charset="0"/>
                <a:ea typeface="MS Mincho" panose="02020609040205080304" pitchFamily="49" charset="-128"/>
              </a:rPr>
              <a:t>Das trifft im Falle des Verhältnisses zwischen therapeutischem Ethos und Digitalität zu, wenn man unter Digitalität nicht nur eine technische Neuerung (die Digitalisierung), sondern eine Veränderung des Verhältnisses zwischen Mensch und Welt versteht. </a:t>
            </a:r>
          </a:p>
        </p:txBody>
      </p:sp>
      <p:sp>
        <p:nvSpPr>
          <p:cNvPr id="4" name="Foliennummernplatzhalter 3">
            <a:extLst>
              <a:ext uri="{FF2B5EF4-FFF2-40B4-BE49-F238E27FC236}">
                <a16:creationId xmlns:a16="http://schemas.microsoft.com/office/drawing/2014/main" id="{1D11C5ED-DAD8-4E6F-A7E7-1D0EDA0AC201}"/>
              </a:ext>
            </a:extLst>
          </p:cNvPr>
          <p:cNvSpPr>
            <a:spLocks noGrp="1"/>
          </p:cNvSpPr>
          <p:nvPr>
            <p:ph type="sldNum" sz="quarter" idx="12"/>
          </p:nvPr>
        </p:nvSpPr>
        <p:spPr/>
        <p:txBody>
          <a:bodyPr/>
          <a:lstStyle/>
          <a:p>
            <a:fld id="{312CC964-A50B-4C29-B4E4-2C30BB34CCF3}" type="slidenum">
              <a:rPr lang="en-US" smtClean="0"/>
              <a:t>11</a:t>
            </a:fld>
            <a:endParaRPr lang="en-US"/>
          </a:p>
        </p:txBody>
      </p:sp>
    </p:spTree>
    <p:extLst>
      <p:ext uri="{BB962C8B-B14F-4D97-AF65-F5344CB8AC3E}">
        <p14:creationId xmlns:p14="http://schemas.microsoft.com/office/powerpoint/2010/main" val="2896216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EF2E5-31D0-D5AF-D354-8BEA3688591B}"/>
              </a:ext>
            </a:extLst>
          </p:cNvPr>
          <p:cNvSpPr>
            <a:spLocks noGrp="1"/>
          </p:cNvSpPr>
          <p:nvPr>
            <p:ph type="title"/>
          </p:nvPr>
        </p:nvSpPr>
        <p:spPr/>
        <p:txBody>
          <a:bodyPr/>
          <a:lstStyle/>
          <a:p>
            <a:r>
              <a:rPr lang="de-DE" dirty="0"/>
              <a:t>Eine </a:t>
            </a:r>
            <a:r>
              <a:rPr lang="de-DE" dirty="0" err="1"/>
              <a:t>kultur</a:t>
            </a:r>
            <a:r>
              <a:rPr lang="de-DE" dirty="0"/>
              <a:t> der </a:t>
            </a:r>
            <a:r>
              <a:rPr lang="de-DE" dirty="0" err="1"/>
              <a:t>digitalität</a:t>
            </a:r>
            <a:endParaRPr lang="de-DE" dirty="0"/>
          </a:p>
        </p:txBody>
      </p:sp>
      <p:sp>
        <p:nvSpPr>
          <p:cNvPr id="3" name="Inhaltsplatzhalter 2">
            <a:extLst>
              <a:ext uri="{FF2B5EF4-FFF2-40B4-BE49-F238E27FC236}">
                <a16:creationId xmlns:a16="http://schemas.microsoft.com/office/drawing/2014/main" id="{01431677-6713-44B8-1C4D-E66F1C0283AB}"/>
              </a:ext>
            </a:extLst>
          </p:cNvPr>
          <p:cNvSpPr>
            <a:spLocks noGrp="1"/>
          </p:cNvSpPr>
          <p:nvPr>
            <p:ph idx="1"/>
          </p:nvPr>
        </p:nvSpPr>
        <p:spPr/>
        <p:txBody>
          <a:bodyPr>
            <a:normAutofit fontScale="92500" lnSpcReduction="10000"/>
          </a:bodyPr>
          <a:lstStyle/>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Therapeuten* und Patienten* leben in einer  "Kultur der Digitalität" (Stalder), mit Auswirkungen auf das geltende Ethos und auf die ethische Reflexion</a:t>
            </a:r>
            <a:r>
              <a:rPr kumimoji="0" lang="de-DE" sz="24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lang="de-DE" sz="3000" dirty="0">
                <a:solidFill>
                  <a:srgbClr val="412D24"/>
                </a:solidFill>
                <a:latin typeface="Times New Roman" panose="02020603050405020304" pitchFamily="18" charset="0"/>
                <a:ea typeface="MS Mincho" panose="02020609040205080304" pitchFamily="49" charset="-128"/>
              </a:rPr>
              <a:t>Die folgenden Erörterungen gelten nicht nur für die Behandlung von Erwachsenen, sondern insbesondere von Kindern und Jugendlichen mit der jeweils eigenen Komplexität, auf die hier nicht eingegangen werden kann.</a:t>
            </a:r>
            <a:endParaRPr kumimoji="0" lang="de-DE" sz="30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endParaRPr>
          </a:p>
          <a:p>
            <a:pPr marL="0" indent="0">
              <a:buNone/>
            </a:pPr>
            <a:endParaRPr lang="de-DE" sz="3000" dirty="0"/>
          </a:p>
          <a:p>
            <a:pPr marL="0" indent="0">
              <a:buNone/>
            </a:pPr>
            <a:r>
              <a:rPr lang="de-DE" dirty="0"/>
              <a:t>* Im Folgenden gilt die männliche Form für beide Geschlechter</a:t>
            </a:r>
          </a:p>
        </p:txBody>
      </p:sp>
      <p:sp>
        <p:nvSpPr>
          <p:cNvPr id="4" name="Foliennummernplatzhalter 3">
            <a:extLst>
              <a:ext uri="{FF2B5EF4-FFF2-40B4-BE49-F238E27FC236}">
                <a16:creationId xmlns:a16="http://schemas.microsoft.com/office/drawing/2014/main" id="{7CDFAD5D-ACDC-CAEC-0759-EE636315B140}"/>
              </a:ext>
            </a:extLst>
          </p:cNvPr>
          <p:cNvSpPr>
            <a:spLocks noGrp="1"/>
          </p:cNvSpPr>
          <p:nvPr>
            <p:ph type="sldNum" sz="quarter" idx="12"/>
          </p:nvPr>
        </p:nvSpPr>
        <p:spPr/>
        <p:txBody>
          <a:bodyPr/>
          <a:lstStyle/>
          <a:p>
            <a:fld id="{312CC964-A50B-4C29-B4E4-2C30BB34CCF3}" type="slidenum">
              <a:rPr lang="en-US" smtClean="0"/>
              <a:t>12</a:t>
            </a:fld>
            <a:endParaRPr lang="en-US"/>
          </a:p>
        </p:txBody>
      </p:sp>
    </p:spTree>
    <p:extLst>
      <p:ext uri="{BB962C8B-B14F-4D97-AF65-F5344CB8AC3E}">
        <p14:creationId xmlns:p14="http://schemas.microsoft.com/office/powerpoint/2010/main" val="3092648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F97EC2-0197-F46E-25C6-A4AC9FAD6E49}"/>
              </a:ext>
            </a:extLst>
          </p:cNvPr>
          <p:cNvSpPr>
            <a:spLocks noGrp="1"/>
          </p:cNvSpPr>
          <p:nvPr>
            <p:ph type="title"/>
          </p:nvPr>
        </p:nvSpPr>
        <p:spPr/>
        <p:txBody>
          <a:bodyPr/>
          <a:lstStyle/>
          <a:p>
            <a:r>
              <a:rPr lang="de-DE" dirty="0"/>
              <a:t>EINE KULTUR DER DIGITALITÄT</a:t>
            </a:r>
          </a:p>
        </p:txBody>
      </p:sp>
      <p:sp>
        <p:nvSpPr>
          <p:cNvPr id="3" name="Inhaltsplatzhalter 2">
            <a:extLst>
              <a:ext uri="{FF2B5EF4-FFF2-40B4-BE49-F238E27FC236}">
                <a16:creationId xmlns:a16="http://schemas.microsoft.com/office/drawing/2014/main" id="{7396FF9D-6C14-4F7B-8D27-2252754C76D1}"/>
              </a:ext>
            </a:extLst>
          </p:cNvPr>
          <p:cNvSpPr>
            <a:spLocks noGrp="1"/>
          </p:cNvSpPr>
          <p:nvPr>
            <p:ph idx="1"/>
          </p:nvPr>
        </p:nvSpPr>
        <p:spPr/>
        <p:txBody>
          <a:bodyPr/>
          <a:lstStyle/>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 </a:t>
            </a:r>
            <a:r>
              <a:rPr kumimoji="0" lang="de-DE" sz="32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Digitalit</a:t>
            </a:r>
            <a:r>
              <a:rPr lang="de-DE" sz="3200" dirty="0" err="1">
                <a:solidFill>
                  <a:srgbClr val="412D24"/>
                </a:solidFill>
                <a:latin typeface="Times New Roman" panose="02020603050405020304" pitchFamily="18" charset="0"/>
                <a:ea typeface="MS Mincho" panose="02020609040205080304" pitchFamily="49" charset="-128"/>
              </a:rPr>
              <a:t>ät</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schafft eine bestimmte Perspektive auf uns selbst als Handelnde und als durch unsere Leiblichkeit an die Naturprozesse gebundene Lebewesen, mit der Möglichkeit durch therapeutisches Wissen und Können auf beides behutsam mitzuwirken.</a:t>
            </a:r>
            <a:endParaRPr kumimoji="0" lang="de-DE" sz="3200" b="0" i="0" u="none" strike="noStrike" kern="1200" cap="none" spc="0" normalizeH="0" baseline="0" noProof="0" dirty="0">
              <a:ln>
                <a:noFill/>
              </a:ln>
              <a:solidFill>
                <a:srgbClr val="412D24"/>
              </a:solidFill>
              <a:effectLst/>
              <a:uLnTx/>
              <a:uFillTx/>
              <a:latin typeface="Univers Condensed Light"/>
              <a:ea typeface="+mn-ea"/>
              <a:cs typeface="+mn-cs"/>
            </a:endParaRPr>
          </a:p>
          <a:p>
            <a:endParaRPr lang="de-DE" dirty="0"/>
          </a:p>
        </p:txBody>
      </p:sp>
      <p:sp>
        <p:nvSpPr>
          <p:cNvPr id="4" name="Foliennummernplatzhalter 3">
            <a:extLst>
              <a:ext uri="{FF2B5EF4-FFF2-40B4-BE49-F238E27FC236}">
                <a16:creationId xmlns:a16="http://schemas.microsoft.com/office/drawing/2014/main" id="{6F937230-9FF1-35E3-C1B5-7E431A02A865}"/>
              </a:ext>
            </a:extLst>
          </p:cNvPr>
          <p:cNvSpPr>
            <a:spLocks noGrp="1"/>
          </p:cNvSpPr>
          <p:nvPr>
            <p:ph type="sldNum" sz="quarter" idx="12"/>
          </p:nvPr>
        </p:nvSpPr>
        <p:spPr/>
        <p:txBody>
          <a:bodyPr/>
          <a:lstStyle/>
          <a:p>
            <a:fld id="{312CC964-A50B-4C29-B4E4-2C30BB34CCF3}" type="slidenum">
              <a:rPr lang="en-US" smtClean="0"/>
              <a:t>13</a:t>
            </a:fld>
            <a:endParaRPr lang="en-US"/>
          </a:p>
        </p:txBody>
      </p:sp>
    </p:spTree>
    <p:extLst>
      <p:ext uri="{BB962C8B-B14F-4D97-AF65-F5344CB8AC3E}">
        <p14:creationId xmlns:p14="http://schemas.microsoft.com/office/powerpoint/2010/main" val="45765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3DD760-1D5A-2CFB-D5A2-B2536D114B0F}"/>
              </a:ext>
            </a:extLst>
          </p:cNvPr>
          <p:cNvSpPr>
            <a:spLocks noGrp="1"/>
          </p:cNvSpPr>
          <p:nvPr>
            <p:ph type="title"/>
          </p:nvPr>
        </p:nvSpPr>
        <p:spPr/>
        <p:txBody>
          <a:bodyPr/>
          <a:lstStyle/>
          <a:p>
            <a:r>
              <a:rPr lang="de-DE" dirty="0"/>
              <a:t>In besonderer </a:t>
            </a:r>
            <a:r>
              <a:rPr lang="de-DE" dirty="0" err="1"/>
              <a:t>verantwortung</a:t>
            </a:r>
            <a:endParaRPr lang="de-DE" dirty="0"/>
          </a:p>
        </p:txBody>
      </p:sp>
      <p:sp>
        <p:nvSpPr>
          <p:cNvPr id="3" name="Inhaltsplatzhalter 2">
            <a:extLst>
              <a:ext uri="{FF2B5EF4-FFF2-40B4-BE49-F238E27FC236}">
                <a16:creationId xmlns:a16="http://schemas.microsoft.com/office/drawing/2014/main" id="{665B2C37-E3E7-C1CB-8BB4-9E6D24CA8AB7}"/>
              </a:ext>
            </a:extLst>
          </p:cNvPr>
          <p:cNvSpPr>
            <a:spLocks noGrp="1"/>
          </p:cNvSpPr>
          <p:nvPr>
            <p:ph idx="1"/>
          </p:nvPr>
        </p:nvSpPr>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Die Opazität des Leiblichen kann weder durch introspektives Horchen noch durch wissenschaftliche Beobachtung aufgrund digitaler Technik völlig aufgehoben werden. Das gilt auch für den Bereich menschlichen Handelns, der einer raum-zeitlichen dreidimensionalen Offenheit ausgesetzt ist, bei der, das was ist, war und sein wird, sich zugleich zeigt und verbirgt. </a:t>
            </a:r>
          </a:p>
        </p:txBody>
      </p:sp>
      <p:sp>
        <p:nvSpPr>
          <p:cNvPr id="4" name="Foliennummernplatzhalter 3">
            <a:extLst>
              <a:ext uri="{FF2B5EF4-FFF2-40B4-BE49-F238E27FC236}">
                <a16:creationId xmlns:a16="http://schemas.microsoft.com/office/drawing/2014/main" id="{375D2E4C-7D65-6BCF-B9B4-058FD021B8F1}"/>
              </a:ext>
            </a:extLst>
          </p:cNvPr>
          <p:cNvSpPr>
            <a:spLocks noGrp="1"/>
          </p:cNvSpPr>
          <p:nvPr>
            <p:ph type="sldNum" sz="quarter" idx="12"/>
          </p:nvPr>
        </p:nvSpPr>
        <p:spPr/>
        <p:txBody>
          <a:bodyPr/>
          <a:lstStyle/>
          <a:p>
            <a:fld id="{312CC964-A50B-4C29-B4E4-2C30BB34CCF3}" type="slidenum">
              <a:rPr lang="en-US" smtClean="0"/>
              <a:t>14</a:t>
            </a:fld>
            <a:endParaRPr lang="en-US"/>
          </a:p>
        </p:txBody>
      </p:sp>
    </p:spTree>
    <p:extLst>
      <p:ext uri="{BB962C8B-B14F-4D97-AF65-F5344CB8AC3E}">
        <p14:creationId xmlns:p14="http://schemas.microsoft.com/office/powerpoint/2010/main" val="2879776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82F88-5977-F709-BE07-8BFEB02F6433}"/>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4E6C2654-45D4-8E24-02D5-794055026F0C}"/>
              </a:ext>
            </a:extLst>
          </p:cNvPr>
          <p:cNvSpPr>
            <a:spLocks noGrp="1"/>
          </p:cNvSpPr>
          <p:nvPr>
            <p:ph idx="1"/>
          </p:nvPr>
        </p:nvSpPr>
        <p:spPr/>
        <p:txBody>
          <a:bodyPr>
            <a:normAutofit/>
          </a:bodyPr>
          <a:lstStyle/>
          <a:p>
            <a:pPr marL="0" indent="0">
              <a:buNone/>
            </a:pPr>
            <a:r>
              <a:rPr lang="de-DE" sz="3200" dirty="0">
                <a:effectLst/>
                <a:latin typeface="Times New Roman" panose="02020603050405020304" pitchFamily="18" charset="0"/>
                <a:ea typeface="MS Mincho" panose="02020609040205080304" pitchFamily="49" charset="-128"/>
              </a:rPr>
              <a:t>Wahl- und Deutungsmöglichkeiten bergen unterschiedliche Arten von Chancen und Risiken, die den Menschen als Lebewesen sowie als Handelnde in Gemeinschaft mit anderen stets rational und emotional mitbestimmen</a:t>
            </a:r>
            <a:r>
              <a:rPr lang="de-DE" sz="2800" dirty="0">
                <a:effectLst/>
                <a:latin typeface="Times New Roman" panose="02020603050405020304" pitchFamily="18" charset="0"/>
                <a:ea typeface="MS Mincho" panose="02020609040205080304" pitchFamily="49" charset="-128"/>
              </a:rPr>
              <a:t>. </a:t>
            </a:r>
            <a:endParaRPr lang="de-DE" sz="2800" dirty="0"/>
          </a:p>
        </p:txBody>
      </p:sp>
      <p:sp>
        <p:nvSpPr>
          <p:cNvPr id="4" name="Foliennummernplatzhalter 3">
            <a:extLst>
              <a:ext uri="{FF2B5EF4-FFF2-40B4-BE49-F238E27FC236}">
                <a16:creationId xmlns:a16="http://schemas.microsoft.com/office/drawing/2014/main" id="{70455333-FD08-A8DB-98D2-9EF100CEC0CA}"/>
              </a:ext>
            </a:extLst>
          </p:cNvPr>
          <p:cNvSpPr>
            <a:spLocks noGrp="1"/>
          </p:cNvSpPr>
          <p:nvPr>
            <p:ph type="sldNum" sz="quarter" idx="12"/>
          </p:nvPr>
        </p:nvSpPr>
        <p:spPr/>
        <p:txBody>
          <a:bodyPr/>
          <a:lstStyle/>
          <a:p>
            <a:fld id="{312CC964-A50B-4C29-B4E4-2C30BB34CCF3}" type="slidenum">
              <a:rPr lang="en-US" smtClean="0"/>
              <a:t>15</a:t>
            </a:fld>
            <a:endParaRPr lang="en-US"/>
          </a:p>
        </p:txBody>
      </p:sp>
    </p:spTree>
    <p:extLst>
      <p:ext uri="{BB962C8B-B14F-4D97-AF65-F5344CB8AC3E}">
        <p14:creationId xmlns:p14="http://schemas.microsoft.com/office/powerpoint/2010/main" val="2424040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2FEAC3-C1D4-C05F-4C70-8072BC5BAFAB}"/>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AA0D2BD3-E0C2-6E98-A3C7-2E112F50CF73}"/>
              </a:ext>
            </a:extLst>
          </p:cNvPr>
          <p:cNvSpPr>
            <a:spLocks noGrp="1"/>
          </p:cNvSpPr>
          <p:nvPr>
            <p:ph idx="1"/>
          </p:nvPr>
        </p:nvSpPr>
        <p:spPr/>
        <p:txBody>
          <a:bodyPr>
            <a:normAutofit/>
          </a:bodyPr>
          <a:lstStyle/>
          <a:p>
            <a:pPr marL="0" indent="0">
              <a:buNone/>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Ein therapeutisches Ethos im digitalen Zeitalter muss die Grenzen unserer Fähigkeit der digital-verrechneten Vorhersage von natürlichen und intentionalen Prozessen bedenken und den herrschenden Glauben an </a:t>
            </a:r>
            <a:r>
              <a:rPr kumimoji="0" lang="de-DE" sz="32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Big Data</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und </a:t>
            </a:r>
            <a:r>
              <a:rPr kumimoji="0" lang="de-DE" sz="32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Data Science</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sowie an handlungsleitenden Algorithmen mit der gebotenen Skepsis begegnen. </a:t>
            </a:r>
            <a:endParaRPr lang="de-DE" sz="3200" dirty="0"/>
          </a:p>
        </p:txBody>
      </p:sp>
      <p:sp>
        <p:nvSpPr>
          <p:cNvPr id="4" name="Foliennummernplatzhalter 3">
            <a:extLst>
              <a:ext uri="{FF2B5EF4-FFF2-40B4-BE49-F238E27FC236}">
                <a16:creationId xmlns:a16="http://schemas.microsoft.com/office/drawing/2014/main" id="{D58E6ACD-632F-336F-9C93-A6CDE87B0887}"/>
              </a:ext>
            </a:extLst>
          </p:cNvPr>
          <p:cNvSpPr>
            <a:spLocks noGrp="1"/>
          </p:cNvSpPr>
          <p:nvPr>
            <p:ph type="sldNum" sz="quarter" idx="12"/>
          </p:nvPr>
        </p:nvSpPr>
        <p:spPr/>
        <p:txBody>
          <a:bodyPr/>
          <a:lstStyle/>
          <a:p>
            <a:fld id="{312CC964-A50B-4C29-B4E4-2C30BB34CCF3}" type="slidenum">
              <a:rPr lang="en-US" smtClean="0"/>
              <a:t>16</a:t>
            </a:fld>
            <a:endParaRPr lang="en-US"/>
          </a:p>
        </p:txBody>
      </p:sp>
    </p:spTree>
    <p:extLst>
      <p:ext uri="{BB962C8B-B14F-4D97-AF65-F5344CB8AC3E}">
        <p14:creationId xmlns:p14="http://schemas.microsoft.com/office/powerpoint/2010/main" val="1009516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37D81-94B4-AEF1-A7A4-6994C06F3D3F}"/>
              </a:ext>
            </a:extLst>
          </p:cNvPr>
          <p:cNvSpPr>
            <a:spLocks noGrp="1"/>
          </p:cNvSpPr>
          <p:nvPr>
            <p:ph type="title"/>
          </p:nvPr>
        </p:nvSpPr>
        <p:spPr/>
        <p:txBody>
          <a:bodyPr/>
          <a:lstStyle/>
          <a:p>
            <a:r>
              <a:rPr lang="de-DE" dirty="0"/>
              <a:t>In besonderer </a:t>
            </a:r>
            <a:r>
              <a:rPr lang="de-DE" dirty="0" err="1"/>
              <a:t>verantwortung</a:t>
            </a:r>
            <a:endParaRPr lang="de-DE" dirty="0"/>
          </a:p>
        </p:txBody>
      </p:sp>
      <p:sp>
        <p:nvSpPr>
          <p:cNvPr id="3" name="Inhaltsplatzhalter 2">
            <a:extLst>
              <a:ext uri="{FF2B5EF4-FFF2-40B4-BE49-F238E27FC236}">
                <a16:creationId xmlns:a16="http://schemas.microsoft.com/office/drawing/2014/main" id="{BC907F69-E9C7-928E-2265-C94C0693179E}"/>
              </a:ext>
            </a:extLst>
          </p:cNvPr>
          <p:cNvSpPr>
            <a:spLocks noGrp="1"/>
          </p:cNvSpPr>
          <p:nvPr>
            <p:ph idx="1"/>
          </p:nvPr>
        </p:nvSpPr>
        <p:spPr/>
        <p:txBody>
          <a:bodyPr>
            <a:normAutofit/>
          </a:bodyPr>
          <a:lstStyle/>
          <a:p>
            <a:pPr marL="0" indent="0">
              <a:buNone/>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Das praktische Wissen im Umgang mit dem Unvorhersehbaren sowohl bei Naturprozessen als auch beim Handeln kennzeichnet seit jeher einen guten Therapeuten, dem man vertrauen und sich anvertrauen kann</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a:t>
            </a:r>
            <a:endParaRPr lang="de-DE" sz="2800" dirty="0"/>
          </a:p>
        </p:txBody>
      </p:sp>
      <p:sp>
        <p:nvSpPr>
          <p:cNvPr id="4" name="Foliennummernplatzhalter 3">
            <a:extLst>
              <a:ext uri="{FF2B5EF4-FFF2-40B4-BE49-F238E27FC236}">
                <a16:creationId xmlns:a16="http://schemas.microsoft.com/office/drawing/2014/main" id="{55CF5574-894B-535B-B64E-FC2857D16553}"/>
              </a:ext>
            </a:extLst>
          </p:cNvPr>
          <p:cNvSpPr>
            <a:spLocks noGrp="1"/>
          </p:cNvSpPr>
          <p:nvPr>
            <p:ph type="sldNum" sz="quarter" idx="12"/>
          </p:nvPr>
        </p:nvSpPr>
        <p:spPr/>
        <p:txBody>
          <a:bodyPr/>
          <a:lstStyle/>
          <a:p>
            <a:fld id="{312CC964-A50B-4C29-B4E4-2C30BB34CCF3}" type="slidenum">
              <a:rPr lang="en-US" smtClean="0"/>
              <a:t>17</a:t>
            </a:fld>
            <a:endParaRPr lang="en-US"/>
          </a:p>
        </p:txBody>
      </p:sp>
    </p:spTree>
    <p:extLst>
      <p:ext uri="{BB962C8B-B14F-4D97-AF65-F5344CB8AC3E}">
        <p14:creationId xmlns:p14="http://schemas.microsoft.com/office/powerpoint/2010/main" val="2200292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EE660C-789E-C0E1-5B37-E06C2DB8E983}"/>
              </a:ext>
            </a:extLst>
          </p:cNvPr>
          <p:cNvSpPr>
            <a:spLocks noGrp="1"/>
          </p:cNvSpPr>
          <p:nvPr>
            <p:ph type="title"/>
          </p:nvPr>
        </p:nvSpPr>
        <p:spPr/>
        <p:txBody>
          <a:bodyPr/>
          <a:lstStyle/>
          <a:p>
            <a:r>
              <a:rPr lang="de-DE" dirty="0"/>
              <a:t>In besonderer </a:t>
            </a:r>
            <a:r>
              <a:rPr lang="de-DE" dirty="0" err="1"/>
              <a:t>verantwortung</a:t>
            </a:r>
            <a:endParaRPr lang="de-DE" dirty="0"/>
          </a:p>
        </p:txBody>
      </p:sp>
      <p:sp>
        <p:nvSpPr>
          <p:cNvPr id="3" name="Inhaltsplatzhalter 2">
            <a:extLst>
              <a:ext uri="{FF2B5EF4-FFF2-40B4-BE49-F238E27FC236}">
                <a16:creationId xmlns:a16="http://schemas.microsoft.com/office/drawing/2014/main" id="{79786313-D557-CCF3-D5D5-E0C22730798A}"/>
              </a:ext>
            </a:extLst>
          </p:cNvPr>
          <p:cNvSpPr>
            <a:spLocks noGrp="1"/>
          </p:cNvSpPr>
          <p:nvPr>
            <p:ph idx="1"/>
          </p:nvPr>
        </p:nvSpPr>
        <p:spPr/>
        <p:txBody>
          <a:bodyPr>
            <a:normAutofit/>
          </a:bodyPr>
          <a:lstStyle/>
          <a:p>
            <a:pPr marL="0" indent="0">
              <a:buNone/>
            </a:pPr>
            <a:r>
              <a:rPr lang="de-DE" sz="3200" dirty="0">
                <a:effectLst/>
                <a:latin typeface="Times New Roman" panose="02020603050405020304" pitchFamily="18" charset="0"/>
                <a:ea typeface="MS Mincho" panose="02020609040205080304" pitchFamily="49" charset="-128"/>
              </a:rPr>
              <a:t>Es gehört zur ethischen Verantwortung des Therapeuten auf die Eigengesetzlichkeit leiblicher Prozesse zu achten ohne die Einbettung dieser Prozesse im lebensweltlichen Kontext der Digitalität zu vernachlässigen. Er muss nicht nur individuelle leibliche Krankheiten, sondern ebenso deren sozialer und technologischer Bedingungen bei seiner therapeutischen Tätigkeit beachten. </a:t>
            </a:r>
            <a:endParaRPr lang="de-DE" sz="3200" dirty="0"/>
          </a:p>
        </p:txBody>
      </p:sp>
      <p:sp>
        <p:nvSpPr>
          <p:cNvPr id="4" name="Foliennummernplatzhalter 3">
            <a:extLst>
              <a:ext uri="{FF2B5EF4-FFF2-40B4-BE49-F238E27FC236}">
                <a16:creationId xmlns:a16="http://schemas.microsoft.com/office/drawing/2014/main" id="{10640DC1-C07B-EDE5-1730-9ABA96FACCDB}"/>
              </a:ext>
            </a:extLst>
          </p:cNvPr>
          <p:cNvSpPr>
            <a:spLocks noGrp="1"/>
          </p:cNvSpPr>
          <p:nvPr>
            <p:ph type="sldNum" sz="quarter" idx="12"/>
          </p:nvPr>
        </p:nvSpPr>
        <p:spPr/>
        <p:txBody>
          <a:bodyPr/>
          <a:lstStyle/>
          <a:p>
            <a:fld id="{312CC964-A50B-4C29-B4E4-2C30BB34CCF3}" type="slidenum">
              <a:rPr lang="en-US" smtClean="0"/>
              <a:t>18</a:t>
            </a:fld>
            <a:endParaRPr lang="en-US"/>
          </a:p>
        </p:txBody>
      </p:sp>
    </p:spTree>
    <p:extLst>
      <p:ext uri="{BB962C8B-B14F-4D97-AF65-F5344CB8AC3E}">
        <p14:creationId xmlns:p14="http://schemas.microsoft.com/office/powerpoint/2010/main" val="4139432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739F24-B9AC-5073-D76E-D778061C96E8}"/>
              </a:ext>
            </a:extLst>
          </p:cNvPr>
          <p:cNvSpPr>
            <a:spLocks noGrp="1"/>
          </p:cNvSpPr>
          <p:nvPr>
            <p:ph type="title"/>
          </p:nvPr>
        </p:nvSpPr>
        <p:spPr/>
        <p:txBody>
          <a:bodyPr/>
          <a:lstStyle/>
          <a:p>
            <a:r>
              <a:rPr lang="de-DE" dirty="0"/>
              <a:t>In besonderer </a:t>
            </a:r>
            <a:r>
              <a:rPr lang="de-DE" dirty="0" err="1"/>
              <a:t>verantwortung</a:t>
            </a:r>
            <a:endParaRPr lang="de-DE" dirty="0"/>
          </a:p>
        </p:txBody>
      </p:sp>
      <p:sp>
        <p:nvSpPr>
          <p:cNvPr id="3" name="Inhaltsplatzhalter 2">
            <a:extLst>
              <a:ext uri="{FF2B5EF4-FFF2-40B4-BE49-F238E27FC236}">
                <a16:creationId xmlns:a16="http://schemas.microsoft.com/office/drawing/2014/main" id="{66D26817-3AFB-F569-137B-BBB9CCFE9345}"/>
              </a:ext>
            </a:extLst>
          </p:cNvPr>
          <p:cNvSpPr>
            <a:spLocks noGrp="1"/>
          </p:cNvSpPr>
          <p:nvPr>
            <p:ph idx="1"/>
          </p:nvPr>
        </p:nvSpPr>
        <p:spPr>
          <a:xfrm>
            <a:off x="1143000" y="2009554"/>
            <a:ext cx="9906000" cy="4024424"/>
          </a:xfrm>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Leibliche, psychische und existentielle Aspekte greifen stets ineinander, wobei die Digitalität neue positive und negative Formen dieses Ineinandergreifens hervorbringt, die im Gespräch mit dem Patienten zu analysieren, </a:t>
            </a:r>
            <a:r>
              <a:rPr lang="de-DE" sz="3200" dirty="0" err="1">
                <a:effectLst/>
                <a:latin typeface="Times New Roman" panose="02020603050405020304" pitchFamily="18" charset="0"/>
                <a:ea typeface="MS Mincho" panose="02020609040205080304" pitchFamily="49" charset="-128"/>
              </a:rPr>
              <a:t>diagnostisieren</a:t>
            </a:r>
            <a:r>
              <a:rPr lang="de-DE" sz="3200" dirty="0">
                <a:effectLst/>
                <a:latin typeface="Times New Roman" panose="02020603050405020304" pitchFamily="18" charset="0"/>
                <a:ea typeface="MS Mincho" panose="02020609040205080304" pitchFamily="49" charset="-128"/>
              </a:rPr>
              <a:t> und heilen gilt. </a:t>
            </a:r>
            <a:endParaRPr lang="de-DE" dirty="0"/>
          </a:p>
        </p:txBody>
      </p:sp>
      <p:sp>
        <p:nvSpPr>
          <p:cNvPr id="4" name="Foliennummernplatzhalter 3">
            <a:extLst>
              <a:ext uri="{FF2B5EF4-FFF2-40B4-BE49-F238E27FC236}">
                <a16:creationId xmlns:a16="http://schemas.microsoft.com/office/drawing/2014/main" id="{AE969567-C7F5-B4B7-A089-6E735A85CBBA}"/>
              </a:ext>
            </a:extLst>
          </p:cNvPr>
          <p:cNvSpPr>
            <a:spLocks noGrp="1"/>
          </p:cNvSpPr>
          <p:nvPr>
            <p:ph type="sldNum" sz="quarter" idx="12"/>
          </p:nvPr>
        </p:nvSpPr>
        <p:spPr/>
        <p:txBody>
          <a:bodyPr/>
          <a:lstStyle/>
          <a:p>
            <a:fld id="{312CC964-A50B-4C29-B4E4-2C30BB34CCF3}" type="slidenum">
              <a:rPr lang="en-US" smtClean="0"/>
              <a:t>19</a:t>
            </a:fld>
            <a:endParaRPr lang="en-US"/>
          </a:p>
        </p:txBody>
      </p:sp>
    </p:spTree>
    <p:extLst>
      <p:ext uri="{BB962C8B-B14F-4D97-AF65-F5344CB8AC3E}">
        <p14:creationId xmlns:p14="http://schemas.microsoft.com/office/powerpoint/2010/main" val="399341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897A3-9652-4484-720A-4A1EA00E9AE9}"/>
              </a:ext>
            </a:extLst>
          </p:cNvPr>
          <p:cNvSpPr>
            <a:spLocks noGrp="1"/>
          </p:cNvSpPr>
          <p:nvPr>
            <p:ph type="title"/>
          </p:nvPr>
        </p:nvSpPr>
        <p:spPr>
          <a:xfrm>
            <a:off x="1143000" y="184666"/>
            <a:ext cx="9906000" cy="1730891"/>
          </a:xfrm>
        </p:spPr>
        <p:txBody>
          <a:bodyPr/>
          <a:lstStyle/>
          <a:p>
            <a:r>
              <a:rPr lang="de-DE" dirty="0"/>
              <a:t>CURRICULUM VITAE</a:t>
            </a:r>
          </a:p>
        </p:txBody>
      </p:sp>
      <p:sp>
        <p:nvSpPr>
          <p:cNvPr id="3" name="Inhaltsplatzhalter 2">
            <a:extLst>
              <a:ext uri="{FF2B5EF4-FFF2-40B4-BE49-F238E27FC236}">
                <a16:creationId xmlns:a16="http://schemas.microsoft.com/office/drawing/2014/main" id="{6AB67FE8-0712-AC46-B8AB-26290EC813D9}"/>
              </a:ext>
            </a:extLst>
          </p:cNvPr>
          <p:cNvSpPr>
            <a:spLocks noGrp="1"/>
          </p:cNvSpPr>
          <p:nvPr>
            <p:ph idx="1"/>
          </p:nvPr>
        </p:nvSpPr>
        <p:spPr>
          <a:xfrm>
            <a:off x="1143000" y="1555335"/>
            <a:ext cx="9906000" cy="4478643"/>
          </a:xfrm>
        </p:spPr>
        <p:txBody>
          <a:bodyPr>
            <a:normAutofit fontScale="25000" lnSpcReduction="20000"/>
          </a:bodyPr>
          <a:lstStyle/>
          <a:p>
            <a:pPr marL="0" indent="0">
              <a:lnSpc>
                <a:spcPct val="107000"/>
              </a:lnSpc>
              <a:spcAft>
                <a:spcPts val="800"/>
              </a:spcAft>
              <a:buNone/>
            </a:pPr>
            <a:r>
              <a:rPr lang="de-DE" sz="5600" dirty="0">
                <a:effectLst/>
                <a:latin typeface="Times New Roman" panose="02020603050405020304" pitchFamily="18" charset="0"/>
                <a:ea typeface="Calibri" panose="020F0502020204030204" pitchFamily="34" charset="0"/>
                <a:cs typeface="Times New Roman" panose="02020603050405020304" pitchFamily="18" charset="0"/>
              </a:rPr>
              <a:t>RAFAEL CAPURRO</a:t>
            </a:r>
          </a:p>
          <a:p>
            <a:pPr marL="0" indent="0" algn="just">
              <a:lnSpc>
                <a:spcPct val="107000"/>
              </a:lnSpc>
              <a:spcAft>
                <a:spcPts val="800"/>
              </a:spcAft>
              <a:buNone/>
            </a:pP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Geboren 1945 in Montevideo, Uruguay. Studium der Geisteswissenschaften in Chile. Lizentiat in Philosophie von der Universidad del Salvador (Buenos Aires, Argentinien 1971).  Studium der Dokumentation am Lehrinstitut für Dokumentation (Frankfurt am Main 1972-73). Promotion in Philosophie an der Universität Düsseldorf (1978). Referent des Geschäftsführers des Fachinformationszentrums Karlsruhe (1980-1985).  </a:t>
            </a:r>
          </a:p>
          <a:p>
            <a:pPr marL="0" indent="0" algn="just">
              <a:lnSpc>
                <a:spcPct val="107000"/>
              </a:lnSpc>
              <a:spcAft>
                <a:spcPts val="800"/>
              </a:spcAft>
              <a:buNone/>
            </a:pP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Professor für Informationswissenschaft und Informationsethik an der Hochschule der Medien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HdM</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(1986-2009). Habilitation für Praktische Philosophie und Privatdozent an der Universität Stuttgart (1989-2004). Gründer des International Center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for</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Information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Ethics</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(ICIE) (1999-2018). Gründer und Editor-in-Chief der International Review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Information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Ethics</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(IRIE). Mitglied des European Group on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Ethics</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in Science and New Technologies (EGE) der EU-Kommission (2000-2010). Mitglied des Beirats für digitale Transformation der AOK Nordost (2016-2017). Research Associate in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Department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Information Science, University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Pretoria, South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Africa</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Member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Executive Board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Responsible</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Robotics. Mitglied der Forschungsgruppe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Perspectivas</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Filosóficas</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6400" dirty="0" err="1">
                <a:effectLst/>
                <a:latin typeface="Times New Roman" panose="02020603050405020304" pitchFamily="18" charset="0"/>
                <a:ea typeface="Calibri" panose="020F0502020204030204" pitchFamily="34" charset="0"/>
                <a:cs typeface="Times New Roman" panose="02020603050405020304" pitchFamily="18" charset="0"/>
              </a:rPr>
              <a:t>Informação</a:t>
            </a:r>
            <a:r>
              <a:rPr lang="de-DE" sz="6400" dirty="0">
                <a:latin typeface="Times New Roman" panose="02020603050405020304" pitchFamily="18" charset="0"/>
                <a:ea typeface="Calibri" panose="020F0502020204030204" pitchFamily="34" charset="0"/>
                <a:cs typeface="Times New Roman" panose="02020603050405020304" pitchFamily="18" charset="0"/>
              </a:rPr>
              <a:t> (Brasilien)</a:t>
            </a:r>
            <a:r>
              <a:rPr lang="de-DE" sz="6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en-US" sz="5600" b="0" i="0" dirty="0">
                <a:effectLst/>
                <a:latin typeface="times new roman" panose="02020603050405020304" pitchFamily="18" charset="0"/>
                <a:hlinkClick r:id="rId2"/>
              </a:rPr>
              <a:t>Capurro Fiek Foundation for Information Ethics (CFF)</a:t>
            </a:r>
            <a:endParaRPr lang="en-US" sz="5600" b="0" i="0" dirty="0">
              <a:effectLst/>
              <a:latin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altLang="de-DE" sz="6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hlinkClick r:id="rId3"/>
              </a:rPr>
              <a:t>INSEIT / Joseph Weizenbaum Award in Information and Computer </a:t>
            </a:r>
            <a:r>
              <a:rPr kumimoji="0" lang="de-DE" altLang="de-DE" sz="6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hlinkClick r:id="rId3"/>
              </a:rPr>
              <a:t>Ethics</a:t>
            </a:r>
            <a:r>
              <a:rPr kumimoji="0" lang="de-DE" altLang="de-DE" sz="6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hlinkClick r:id="rId3"/>
              </a:rPr>
              <a:t> 2021</a:t>
            </a:r>
            <a:r>
              <a:rPr kumimoji="0" lang="de-DE" altLang="de-DE" sz="56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de-DE" altLang="de-DE" sz="4400" b="0" i="0" u="none" strike="noStrike" kern="1200" cap="none" spc="0" normalizeH="0" baseline="0" noProof="0" dirty="0">
                <a:ln>
                  <a:noFill/>
                </a:ln>
                <a:solidFill>
                  <a:srgbClr val="000000"/>
                </a:solidFill>
                <a:effectLst/>
                <a:uLnTx/>
                <a:uFillTx/>
                <a:latin typeface="Univers Condensed Light"/>
                <a:ea typeface="+mn-ea"/>
                <a:cs typeface="+mn-cs"/>
              </a:rPr>
              <a:t> </a:t>
            </a:r>
            <a:endParaRPr lang="de-DE" sz="4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5600" dirty="0">
                <a:latin typeface="Times New Roman" panose="02020603050405020304" pitchFamily="18" charset="0"/>
                <a:ea typeface="Calibri" panose="020F0502020204030204" pitchFamily="34" charset="0"/>
                <a:cs typeface="Times New Roman" panose="02020603050405020304" pitchFamily="18" charset="0"/>
              </a:rPr>
              <a:t>Vgl. </a:t>
            </a:r>
            <a:r>
              <a:rPr lang="de-DE" sz="5600" dirty="0">
                <a:latin typeface="Times New Roman" panose="02020603050405020304" pitchFamily="18" charset="0"/>
                <a:ea typeface="Calibri" panose="020F0502020204030204" pitchFamily="34" charset="0"/>
                <a:cs typeface="Times New Roman" panose="02020603050405020304" pitchFamily="18" charset="0"/>
                <a:hlinkClick r:id="rId4"/>
              </a:rPr>
              <a:t>http://capurro.de/</a:t>
            </a:r>
            <a:r>
              <a:rPr lang="de-DE" sz="5600" dirty="0">
                <a:latin typeface="Times New Roman" panose="02020603050405020304" pitchFamily="18" charset="0"/>
                <a:ea typeface="Calibri" panose="020F0502020204030204" pitchFamily="34" charset="0"/>
                <a:cs typeface="Times New Roman" panose="02020603050405020304" pitchFamily="18" charset="0"/>
              </a:rPr>
              <a:t>;  </a:t>
            </a:r>
            <a:r>
              <a:rPr lang="de-DE" sz="5600" dirty="0">
                <a:effectLst/>
                <a:latin typeface="Times New Roman" panose="02020603050405020304" pitchFamily="18" charset="0"/>
                <a:ea typeface="Calibri" panose="020F0502020204030204" pitchFamily="34" charset="0"/>
                <a:cs typeface="Times New Roman" panose="02020603050405020304" pitchFamily="18" charset="0"/>
                <a:hlinkClick r:id="rId5"/>
              </a:rPr>
              <a:t>http://www.capurro.de/lifeintranslation.html</a:t>
            </a:r>
            <a:r>
              <a:rPr lang="de-DE" sz="5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de-DE" sz="4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a:extLst>
              <a:ext uri="{FF2B5EF4-FFF2-40B4-BE49-F238E27FC236}">
                <a16:creationId xmlns:a16="http://schemas.microsoft.com/office/drawing/2014/main" id="{F4550247-C3E2-CED2-4B18-489D0CEBCBBB}"/>
              </a:ext>
            </a:extLst>
          </p:cNvPr>
          <p:cNvSpPr>
            <a:spLocks noGrp="1"/>
          </p:cNvSpPr>
          <p:nvPr>
            <p:ph type="sldNum" sz="quarter" idx="12"/>
          </p:nvPr>
        </p:nvSpPr>
        <p:spPr/>
        <p:txBody>
          <a:bodyPr/>
          <a:lstStyle/>
          <a:p>
            <a:fld id="{312CC964-A50B-4C29-B4E4-2C30BB34CCF3}" type="slidenum">
              <a:rPr lang="en-US" smtClean="0"/>
              <a:t>2</a:t>
            </a:fld>
            <a:endParaRPr lang="en-US"/>
          </a:p>
        </p:txBody>
      </p:sp>
      <p:sp>
        <p:nvSpPr>
          <p:cNvPr id="5" name="Rectangle 1">
            <a:extLst>
              <a:ext uri="{FF2B5EF4-FFF2-40B4-BE49-F238E27FC236}">
                <a16:creationId xmlns:a16="http://schemas.microsoft.com/office/drawing/2014/main" id="{BF3C0533-4DAF-7FC0-E27C-F68A281A3FDB}"/>
              </a:ext>
            </a:extLst>
          </p:cNvPr>
          <p:cNvSpPr>
            <a:spLocks noChangeArrowheads="1"/>
          </p:cNvSpPr>
          <p:nvPr/>
        </p:nvSpPr>
        <p:spPr bwMode="auto">
          <a:xfrm>
            <a:off x="0" y="-184666"/>
            <a:ext cx="12192000" cy="369332"/>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64315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32B708-C81C-F837-6FFE-A3783BF523AD}"/>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FC9C2848-24F4-DEF2-06F7-62DD64247CE1}"/>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Dabei gilt besonders auf den Schutz der Integrität der Patientendaten zu achten (</a:t>
            </a:r>
            <a:r>
              <a:rPr kumimoji="0" lang="de-DE" sz="32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safety</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sowie auf ihren Schutz gegenüber nicht genehmigte Eingriffe durch Dritte (</a:t>
            </a:r>
            <a:r>
              <a:rPr kumimoji="0" lang="de-DE" sz="32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security</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p>
          <a:p>
            <a:endParaRPr lang="de-DE" dirty="0"/>
          </a:p>
        </p:txBody>
      </p:sp>
      <p:sp>
        <p:nvSpPr>
          <p:cNvPr id="4" name="Foliennummernplatzhalter 3">
            <a:extLst>
              <a:ext uri="{FF2B5EF4-FFF2-40B4-BE49-F238E27FC236}">
                <a16:creationId xmlns:a16="http://schemas.microsoft.com/office/drawing/2014/main" id="{10ECB8A1-4AAC-0717-902E-1DE040C59BD9}"/>
              </a:ext>
            </a:extLst>
          </p:cNvPr>
          <p:cNvSpPr>
            <a:spLocks noGrp="1"/>
          </p:cNvSpPr>
          <p:nvPr>
            <p:ph type="sldNum" sz="quarter" idx="12"/>
          </p:nvPr>
        </p:nvSpPr>
        <p:spPr/>
        <p:txBody>
          <a:bodyPr/>
          <a:lstStyle/>
          <a:p>
            <a:fld id="{312CC964-A50B-4C29-B4E4-2C30BB34CCF3}" type="slidenum">
              <a:rPr lang="en-US" smtClean="0"/>
              <a:t>20</a:t>
            </a:fld>
            <a:endParaRPr lang="en-US"/>
          </a:p>
        </p:txBody>
      </p:sp>
    </p:spTree>
    <p:extLst>
      <p:ext uri="{BB962C8B-B14F-4D97-AF65-F5344CB8AC3E}">
        <p14:creationId xmlns:p14="http://schemas.microsoft.com/office/powerpoint/2010/main" val="1308679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9C0BA6-9D39-C796-B8A3-D2FCEF89FE6B}"/>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7367EC7A-AFC2-F28F-47D6-8368EE44D3F7}"/>
              </a:ext>
            </a:extLst>
          </p:cNvPr>
          <p:cNvSpPr>
            <a:spLocks noGrp="1"/>
          </p:cNvSpPr>
          <p:nvPr>
            <p:ph idx="1"/>
          </p:nvPr>
        </p:nvSpPr>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Das ethische Prinzip der informierten Einwilligung (</a:t>
            </a:r>
            <a:r>
              <a:rPr lang="de-DE" sz="3200" i="1" dirty="0" err="1">
                <a:effectLst/>
                <a:latin typeface="Times New Roman" panose="02020603050405020304" pitchFamily="18" charset="0"/>
                <a:ea typeface="MS Mincho" panose="02020609040205080304" pitchFamily="49" charset="-128"/>
              </a:rPr>
              <a:t>informed</a:t>
            </a:r>
            <a:r>
              <a:rPr lang="de-DE" sz="3200" i="1" dirty="0">
                <a:effectLst/>
                <a:latin typeface="Times New Roman" panose="02020603050405020304" pitchFamily="18" charset="0"/>
                <a:ea typeface="MS Mincho" panose="02020609040205080304" pitchFamily="49" charset="-128"/>
              </a:rPr>
              <a:t> </a:t>
            </a:r>
            <a:r>
              <a:rPr lang="de-DE" sz="3200" i="1" dirty="0" err="1">
                <a:effectLst/>
                <a:latin typeface="Times New Roman" panose="02020603050405020304" pitchFamily="18" charset="0"/>
                <a:ea typeface="MS Mincho" panose="02020609040205080304" pitchFamily="49" charset="-128"/>
              </a:rPr>
              <a:t>consent</a:t>
            </a:r>
            <a:r>
              <a:rPr lang="de-DE" sz="3200" dirty="0">
                <a:effectLst/>
                <a:latin typeface="Times New Roman" panose="02020603050405020304" pitchFamily="18" charset="0"/>
                <a:ea typeface="MS Mincho" panose="02020609040205080304" pitchFamily="49" charset="-128"/>
              </a:rPr>
              <a:t>) gewinnt im digitalen Zeitalter eine besondere Brisanz in Anbetracht der positiven und negativen Auswirkungen der digitalen Vernetzung auf das leibliche und psychische Wohlbefinden des Patienten und auf seine Autonomie</a:t>
            </a:r>
            <a:r>
              <a:rPr lang="de-DE" sz="2400" dirty="0">
                <a:effectLst/>
                <a:latin typeface="Times New Roman" panose="02020603050405020304" pitchFamily="18" charset="0"/>
                <a:ea typeface="MS Mincho" panose="02020609040205080304" pitchFamily="49" charset="-128"/>
              </a:rPr>
              <a:t>. </a:t>
            </a:r>
            <a:endParaRPr lang="de-DE" dirty="0"/>
          </a:p>
        </p:txBody>
      </p:sp>
      <p:sp>
        <p:nvSpPr>
          <p:cNvPr id="4" name="Foliennummernplatzhalter 3">
            <a:extLst>
              <a:ext uri="{FF2B5EF4-FFF2-40B4-BE49-F238E27FC236}">
                <a16:creationId xmlns:a16="http://schemas.microsoft.com/office/drawing/2014/main" id="{EF426FC1-DBCF-148D-A9A6-D32C11B789DA}"/>
              </a:ext>
            </a:extLst>
          </p:cNvPr>
          <p:cNvSpPr>
            <a:spLocks noGrp="1"/>
          </p:cNvSpPr>
          <p:nvPr>
            <p:ph type="sldNum" sz="quarter" idx="12"/>
          </p:nvPr>
        </p:nvSpPr>
        <p:spPr/>
        <p:txBody>
          <a:bodyPr/>
          <a:lstStyle/>
          <a:p>
            <a:fld id="{312CC964-A50B-4C29-B4E4-2C30BB34CCF3}" type="slidenum">
              <a:rPr lang="en-US" smtClean="0"/>
              <a:t>21</a:t>
            </a:fld>
            <a:endParaRPr lang="en-US"/>
          </a:p>
        </p:txBody>
      </p:sp>
    </p:spTree>
    <p:extLst>
      <p:ext uri="{BB962C8B-B14F-4D97-AF65-F5344CB8AC3E}">
        <p14:creationId xmlns:p14="http://schemas.microsoft.com/office/powerpoint/2010/main" val="4170120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C457E9-5F10-B397-E09B-AB999C054FC8}"/>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7667D38F-F9C5-414E-D3F5-FD79231C1F62}"/>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Dazu gehört die Frage, inwiefern der Patient einen direkten Zugang zu seinen vom Therapeuten sowie von Institutionen wie Krankenhäuser oder Krankenkassen erhobenen Daten haben kann und soll und wie dieses Verhältnis im Hinblick auf einen breiteren Grad von Freiheit und Autonomie des Patienten sowie auf eine höhere Effizienz des Verhältnisses zwischen allen beteiligten Akteuren, wozu insbesondere Krankenhäuser, Krankenkassen und Apotheken gehören, technisch und rechtlich gestaltet werden kann.</a:t>
            </a:r>
          </a:p>
          <a:p>
            <a:endParaRPr lang="de-DE" dirty="0"/>
          </a:p>
        </p:txBody>
      </p:sp>
      <p:sp>
        <p:nvSpPr>
          <p:cNvPr id="4" name="Foliennummernplatzhalter 3">
            <a:extLst>
              <a:ext uri="{FF2B5EF4-FFF2-40B4-BE49-F238E27FC236}">
                <a16:creationId xmlns:a16="http://schemas.microsoft.com/office/drawing/2014/main" id="{77A67C4E-5188-354C-0C15-DC289FE279B5}"/>
              </a:ext>
            </a:extLst>
          </p:cNvPr>
          <p:cNvSpPr>
            <a:spLocks noGrp="1"/>
          </p:cNvSpPr>
          <p:nvPr>
            <p:ph type="sldNum" sz="quarter" idx="12"/>
          </p:nvPr>
        </p:nvSpPr>
        <p:spPr/>
        <p:txBody>
          <a:bodyPr/>
          <a:lstStyle/>
          <a:p>
            <a:fld id="{312CC964-A50B-4C29-B4E4-2C30BB34CCF3}" type="slidenum">
              <a:rPr lang="en-US" smtClean="0"/>
              <a:t>22</a:t>
            </a:fld>
            <a:endParaRPr lang="en-US"/>
          </a:p>
        </p:txBody>
      </p:sp>
    </p:spTree>
    <p:extLst>
      <p:ext uri="{BB962C8B-B14F-4D97-AF65-F5344CB8AC3E}">
        <p14:creationId xmlns:p14="http://schemas.microsoft.com/office/powerpoint/2010/main" val="134179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1BB9B-42D2-4110-7A56-D2D7D197C49E}"/>
              </a:ext>
            </a:extLst>
          </p:cNvPr>
          <p:cNvSpPr>
            <a:spLocks noGrp="1"/>
          </p:cNvSpPr>
          <p:nvPr>
            <p:ph type="title"/>
          </p:nvPr>
        </p:nvSpPr>
        <p:spPr/>
        <p:txBody>
          <a:bodyPr/>
          <a:lstStyle/>
          <a:p>
            <a:r>
              <a:rPr lang="de-DE" dirty="0"/>
              <a:t>IN BESONDERER VERANTWORTUNG</a:t>
            </a:r>
          </a:p>
        </p:txBody>
      </p:sp>
      <p:sp>
        <p:nvSpPr>
          <p:cNvPr id="3" name="Inhaltsplatzhalter 2">
            <a:extLst>
              <a:ext uri="{FF2B5EF4-FFF2-40B4-BE49-F238E27FC236}">
                <a16:creationId xmlns:a16="http://schemas.microsoft.com/office/drawing/2014/main" id="{6E752679-B1E3-DBA9-E445-DCB94B2C5D5B}"/>
              </a:ext>
            </a:extLst>
          </p:cNvPr>
          <p:cNvSpPr>
            <a:spLocks noGrp="1"/>
          </p:cNvSpPr>
          <p:nvPr>
            <p:ph idx="1"/>
          </p:nvPr>
        </p:nvSpPr>
        <p:spPr/>
        <p:txBody>
          <a:bodyPr>
            <a:normAutofit/>
          </a:bodyPr>
          <a:lstStyle/>
          <a:p>
            <a:pPr marL="0" indent="0" algn="just">
              <a:buNone/>
            </a:pPr>
            <a:r>
              <a:rPr lang="de-DE" sz="2800" dirty="0">
                <a:effectLst/>
                <a:latin typeface="Times New Roman" panose="02020603050405020304" pitchFamily="18" charset="0"/>
                <a:ea typeface="MS Mincho" panose="02020609040205080304" pitchFamily="49" charset="-128"/>
              </a:rPr>
              <a:t>Hier öffnet sich ein Bereich von möglichen Interaktionen, die das Selbstverständnis aller Beteiligten betrifft und das, bei aller Dringlichkeit bezüglich der Digitalisierung gesellschaftlicher Prozesse, behutsam zu erwägen gilt, um nicht individuell und institutionell  Opfer digitaler Obsessionen und marktorientierten Interessen zu werden.  </a:t>
            </a:r>
          </a:p>
          <a:p>
            <a:endParaRPr lang="de-DE" dirty="0"/>
          </a:p>
        </p:txBody>
      </p:sp>
      <p:sp>
        <p:nvSpPr>
          <p:cNvPr id="4" name="Foliennummernplatzhalter 3">
            <a:extLst>
              <a:ext uri="{FF2B5EF4-FFF2-40B4-BE49-F238E27FC236}">
                <a16:creationId xmlns:a16="http://schemas.microsoft.com/office/drawing/2014/main" id="{C38080AB-373E-55F8-F6D6-2B6AAA1C3B80}"/>
              </a:ext>
            </a:extLst>
          </p:cNvPr>
          <p:cNvSpPr>
            <a:spLocks noGrp="1"/>
          </p:cNvSpPr>
          <p:nvPr>
            <p:ph type="sldNum" sz="quarter" idx="12"/>
          </p:nvPr>
        </p:nvSpPr>
        <p:spPr/>
        <p:txBody>
          <a:bodyPr/>
          <a:lstStyle/>
          <a:p>
            <a:fld id="{312CC964-A50B-4C29-B4E4-2C30BB34CCF3}" type="slidenum">
              <a:rPr lang="en-US" smtClean="0"/>
              <a:t>23</a:t>
            </a:fld>
            <a:endParaRPr lang="en-US"/>
          </a:p>
        </p:txBody>
      </p:sp>
    </p:spTree>
    <p:extLst>
      <p:ext uri="{BB962C8B-B14F-4D97-AF65-F5344CB8AC3E}">
        <p14:creationId xmlns:p14="http://schemas.microsoft.com/office/powerpoint/2010/main" val="3623024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A7AA2-EED2-D016-7110-AF89A094F15A}"/>
              </a:ext>
            </a:extLst>
          </p:cNvPr>
          <p:cNvSpPr>
            <a:spLocks noGrp="1"/>
          </p:cNvSpPr>
          <p:nvPr>
            <p:ph type="title"/>
          </p:nvPr>
        </p:nvSpPr>
        <p:spPr/>
        <p:txBody>
          <a:bodyPr/>
          <a:lstStyle/>
          <a:p>
            <a:r>
              <a:rPr lang="de-DE" dirty="0"/>
              <a:t>In besonderer </a:t>
            </a:r>
            <a:r>
              <a:rPr lang="de-DE" dirty="0" err="1"/>
              <a:t>verantwortung</a:t>
            </a:r>
            <a:endParaRPr lang="de-DE" dirty="0"/>
          </a:p>
        </p:txBody>
      </p:sp>
      <p:sp>
        <p:nvSpPr>
          <p:cNvPr id="3" name="Inhaltsplatzhalter 2">
            <a:extLst>
              <a:ext uri="{FF2B5EF4-FFF2-40B4-BE49-F238E27FC236}">
                <a16:creationId xmlns:a16="http://schemas.microsoft.com/office/drawing/2014/main" id="{F9DC691C-7621-313E-ED55-E110319FC81E}"/>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Der Grundsatz in dieser komplexen Wechselwirkung zwischen unterschiedlichen Akteure muss lauten: Auf die jeweilige "kontextuelle Integrität"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contextual</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integrity</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achten (Nissenbaum). Das gilt vor allem, wenn Daten von einem zu einem anderen nicht anvisierten Kontext ohne Einwilligung des Patienten oder der zuständigen Instanz übertragen werden.</a:t>
            </a:r>
          </a:p>
          <a:p>
            <a:endParaRPr lang="de-DE" dirty="0"/>
          </a:p>
        </p:txBody>
      </p:sp>
      <p:sp>
        <p:nvSpPr>
          <p:cNvPr id="4" name="Foliennummernplatzhalter 3">
            <a:extLst>
              <a:ext uri="{FF2B5EF4-FFF2-40B4-BE49-F238E27FC236}">
                <a16:creationId xmlns:a16="http://schemas.microsoft.com/office/drawing/2014/main" id="{32EF8532-84A9-AF25-9CA7-F23764350677}"/>
              </a:ext>
            </a:extLst>
          </p:cNvPr>
          <p:cNvSpPr>
            <a:spLocks noGrp="1"/>
          </p:cNvSpPr>
          <p:nvPr>
            <p:ph type="sldNum" sz="quarter" idx="12"/>
          </p:nvPr>
        </p:nvSpPr>
        <p:spPr/>
        <p:txBody>
          <a:bodyPr/>
          <a:lstStyle/>
          <a:p>
            <a:fld id="{312CC964-A50B-4C29-B4E4-2C30BB34CCF3}" type="slidenum">
              <a:rPr lang="en-US" smtClean="0"/>
              <a:t>24</a:t>
            </a:fld>
            <a:endParaRPr lang="en-US"/>
          </a:p>
        </p:txBody>
      </p:sp>
    </p:spTree>
    <p:extLst>
      <p:ext uri="{BB962C8B-B14F-4D97-AF65-F5344CB8AC3E}">
        <p14:creationId xmlns:p14="http://schemas.microsoft.com/office/powerpoint/2010/main" val="2326207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1089D3-E95F-7401-FFDF-E6E4082840C7}"/>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428DCA07-E80C-FF7D-250F-B0884A697548}"/>
              </a:ext>
            </a:extLst>
          </p:cNvPr>
          <p:cNvSpPr>
            <a:spLocks noGrp="1"/>
          </p:cNvSpPr>
          <p:nvPr>
            <p:ph idx="1"/>
          </p:nvPr>
        </p:nvSpPr>
        <p:spPr/>
        <p:txBody>
          <a:bodyPr>
            <a:normAutofit/>
          </a:bodyPr>
          <a:lstStyle/>
          <a:p>
            <a:pPr marL="0" indent="0" algn="just">
              <a:buNone/>
            </a:pPr>
            <a:r>
              <a:rPr lang="de-DE" sz="2800" dirty="0">
                <a:effectLst/>
                <a:latin typeface="Times New Roman" panose="02020603050405020304" pitchFamily="18" charset="0"/>
                <a:ea typeface="MS Mincho" panose="02020609040205080304" pitchFamily="49" charset="-128"/>
              </a:rPr>
              <a:t>Ferner gilt es stets auf die </a:t>
            </a:r>
            <a:r>
              <a:rPr lang="de-DE" sz="2800" i="1" dirty="0">
                <a:effectLst/>
                <a:latin typeface="Times New Roman" panose="02020603050405020304" pitchFamily="18" charset="0"/>
                <a:ea typeface="MS Mincho" panose="02020609040205080304" pitchFamily="49" charset="-128"/>
              </a:rPr>
              <a:t>ethische Differenz</a:t>
            </a:r>
            <a:r>
              <a:rPr lang="de-DE" sz="2800" dirty="0">
                <a:effectLst/>
                <a:latin typeface="Times New Roman" panose="02020603050405020304" pitchFamily="18" charset="0"/>
                <a:ea typeface="MS Mincho" panose="02020609040205080304" pitchFamily="49" charset="-128"/>
              </a:rPr>
              <a:t> zwischen </a:t>
            </a:r>
            <a:r>
              <a:rPr lang="de-DE" sz="2800" i="1" dirty="0" err="1">
                <a:effectLst/>
                <a:latin typeface="Times New Roman" panose="02020603050405020304" pitchFamily="18" charset="0"/>
                <a:ea typeface="MS Mincho" panose="02020609040205080304" pitchFamily="49" charset="-128"/>
              </a:rPr>
              <a:t>Wersein</a:t>
            </a:r>
            <a:r>
              <a:rPr lang="de-DE" sz="2800" dirty="0">
                <a:effectLst/>
                <a:latin typeface="Times New Roman" panose="02020603050405020304" pitchFamily="18" charset="0"/>
                <a:ea typeface="MS Mincho" panose="02020609040205080304" pitchFamily="49" charset="-128"/>
              </a:rPr>
              <a:t> und </a:t>
            </a:r>
            <a:r>
              <a:rPr lang="de-DE" sz="2800" i="1" dirty="0" err="1">
                <a:effectLst/>
                <a:latin typeface="Times New Roman" panose="02020603050405020304" pitchFamily="18" charset="0"/>
                <a:ea typeface="MS Mincho" panose="02020609040205080304" pitchFamily="49" charset="-128"/>
              </a:rPr>
              <a:t>Wassein</a:t>
            </a:r>
            <a:r>
              <a:rPr lang="de-DE" sz="2800" dirty="0">
                <a:effectLst/>
                <a:latin typeface="Times New Roman" panose="02020603050405020304" pitchFamily="18" charset="0"/>
                <a:ea typeface="MS Mincho" panose="02020609040205080304" pitchFamily="49" charset="-128"/>
              </a:rPr>
              <a:t> zu achten, das heißt, zwischen dem, was Kant die "Würde" des Menschen nannte im Unterschied zu allen Formen der Objektivierung, wozu heute vornehmlich digitale Daten gehören, die einen "Preis" haben (Kant). </a:t>
            </a:r>
            <a:endParaRPr lang="de-DE" sz="2800" dirty="0"/>
          </a:p>
        </p:txBody>
      </p:sp>
      <p:sp>
        <p:nvSpPr>
          <p:cNvPr id="4" name="Foliennummernplatzhalter 3">
            <a:extLst>
              <a:ext uri="{FF2B5EF4-FFF2-40B4-BE49-F238E27FC236}">
                <a16:creationId xmlns:a16="http://schemas.microsoft.com/office/drawing/2014/main" id="{207A9904-A4C5-C86C-3D22-73FF6AAC9599}"/>
              </a:ext>
            </a:extLst>
          </p:cNvPr>
          <p:cNvSpPr>
            <a:spLocks noGrp="1"/>
          </p:cNvSpPr>
          <p:nvPr>
            <p:ph type="sldNum" sz="quarter" idx="12"/>
          </p:nvPr>
        </p:nvSpPr>
        <p:spPr/>
        <p:txBody>
          <a:bodyPr/>
          <a:lstStyle/>
          <a:p>
            <a:fld id="{312CC964-A50B-4C29-B4E4-2C30BB34CCF3}" type="slidenum">
              <a:rPr lang="en-US" smtClean="0"/>
              <a:t>25</a:t>
            </a:fld>
            <a:endParaRPr lang="en-US"/>
          </a:p>
        </p:txBody>
      </p:sp>
    </p:spTree>
    <p:extLst>
      <p:ext uri="{BB962C8B-B14F-4D97-AF65-F5344CB8AC3E}">
        <p14:creationId xmlns:p14="http://schemas.microsoft.com/office/powerpoint/2010/main" val="2140805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D13069-9DC7-86EF-6D7C-B0E5D864C597}"/>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CACAFCBB-146A-3B84-36C9-63AB43B325EF}"/>
              </a:ext>
            </a:extLst>
          </p:cNvPr>
          <p:cNvSpPr>
            <a:spLocks noGrp="1"/>
          </p:cNvSpPr>
          <p:nvPr>
            <p:ph idx="1"/>
          </p:nvPr>
        </p:nvSpPr>
        <p:spPr/>
        <p:txBody>
          <a:bodyPr>
            <a:normAutofit/>
          </a:bodyPr>
          <a:lstStyle/>
          <a:p>
            <a:pPr marL="0" indent="0">
              <a:buNone/>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Dabei ist zu beachten, dass die gedankenlose oder absichtlich getriebene Verwechselung zwischen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Wersein</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und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Wassein</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oder zwischen Person und Sache, nicht nur seitens derjenigen stattfinden kann, die Daten sammeln und Geschäfte damit  machen, sondern auch seitens des Menschen selbst, der seine Daten freiwillig und unachtsam an Dritte weitergeben mit unter Umständen schwerwiegende negative Konsequenzen die von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mobbing</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über Depressionen, unterschiedliche Suchtformen bis hin zum Suizid reichen können.</a:t>
            </a:r>
            <a:endParaRPr lang="de-DE" sz="2800" dirty="0"/>
          </a:p>
        </p:txBody>
      </p:sp>
      <p:sp>
        <p:nvSpPr>
          <p:cNvPr id="4" name="Foliennummernplatzhalter 3">
            <a:extLst>
              <a:ext uri="{FF2B5EF4-FFF2-40B4-BE49-F238E27FC236}">
                <a16:creationId xmlns:a16="http://schemas.microsoft.com/office/drawing/2014/main" id="{31D1527B-42BD-3138-C8EF-C0244AE9F2F0}"/>
              </a:ext>
            </a:extLst>
          </p:cNvPr>
          <p:cNvSpPr>
            <a:spLocks noGrp="1"/>
          </p:cNvSpPr>
          <p:nvPr>
            <p:ph type="sldNum" sz="quarter" idx="12"/>
          </p:nvPr>
        </p:nvSpPr>
        <p:spPr/>
        <p:txBody>
          <a:bodyPr/>
          <a:lstStyle/>
          <a:p>
            <a:fld id="{312CC964-A50B-4C29-B4E4-2C30BB34CCF3}" type="slidenum">
              <a:rPr lang="en-US" smtClean="0"/>
              <a:t>26</a:t>
            </a:fld>
            <a:endParaRPr lang="en-US"/>
          </a:p>
        </p:txBody>
      </p:sp>
    </p:spTree>
    <p:extLst>
      <p:ext uri="{BB962C8B-B14F-4D97-AF65-F5344CB8AC3E}">
        <p14:creationId xmlns:p14="http://schemas.microsoft.com/office/powerpoint/2010/main" val="1316474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CBC09-CB44-8858-6B02-AA50389DE5AD}"/>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41F226E0-FD07-E0CB-B025-3FB69631E59A}"/>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Hier besteht eine besondere ethische Verantwortung seitens des Therapeuten im Hinblick auf jene Verfallsformen der leiblichen und existentiellen Selbstachtung sowie der Ausbeutung durch Dritte im digitalen Zeitalter, die sich in neuen Formen von Leiden äußern können und zu einer systematischen Analyse im Rahmen einer Pathologie des digitalen Zeitalters Anlass geben sollten. </a:t>
            </a:r>
          </a:p>
          <a:p>
            <a:endParaRPr lang="de-DE" dirty="0"/>
          </a:p>
        </p:txBody>
      </p:sp>
      <p:sp>
        <p:nvSpPr>
          <p:cNvPr id="4" name="Foliennummernplatzhalter 3">
            <a:extLst>
              <a:ext uri="{FF2B5EF4-FFF2-40B4-BE49-F238E27FC236}">
                <a16:creationId xmlns:a16="http://schemas.microsoft.com/office/drawing/2014/main" id="{759F1108-8F97-1FC9-3F55-335C419C9CC0}"/>
              </a:ext>
            </a:extLst>
          </p:cNvPr>
          <p:cNvSpPr>
            <a:spLocks noGrp="1"/>
          </p:cNvSpPr>
          <p:nvPr>
            <p:ph type="sldNum" sz="quarter" idx="12"/>
          </p:nvPr>
        </p:nvSpPr>
        <p:spPr/>
        <p:txBody>
          <a:bodyPr/>
          <a:lstStyle/>
          <a:p>
            <a:fld id="{312CC964-A50B-4C29-B4E4-2C30BB34CCF3}" type="slidenum">
              <a:rPr lang="en-US" smtClean="0"/>
              <a:t>27</a:t>
            </a:fld>
            <a:endParaRPr lang="en-US"/>
          </a:p>
        </p:txBody>
      </p:sp>
    </p:spTree>
    <p:extLst>
      <p:ext uri="{BB962C8B-B14F-4D97-AF65-F5344CB8AC3E}">
        <p14:creationId xmlns:p14="http://schemas.microsoft.com/office/powerpoint/2010/main" val="1416047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82023D-D03F-6817-F734-094EB714C09F}"/>
              </a:ext>
            </a:extLst>
          </p:cNvPr>
          <p:cNvSpPr>
            <a:spLocks noGrp="1"/>
          </p:cNvSpPr>
          <p:nvPr>
            <p:ph type="title"/>
          </p:nvPr>
        </p:nvSpPr>
        <p:spPr>
          <a:xfrm>
            <a:off x="1143000" y="662880"/>
            <a:ext cx="9906000" cy="1382156"/>
          </a:xfrm>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A42487B6-3B74-0AD9-35B0-60E24C98F09D}"/>
              </a:ext>
            </a:extLst>
          </p:cNvPr>
          <p:cNvSpPr>
            <a:spLocks noGrp="1"/>
          </p:cNvSpPr>
          <p:nvPr>
            <p:ph idx="1"/>
          </p:nvPr>
        </p:nvSpPr>
        <p:spPr>
          <a:xfrm>
            <a:off x="1228458" y="2069374"/>
            <a:ext cx="9906000" cy="4024424"/>
          </a:xfrm>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Die Digitalisierung ändert die Perspektive auf uns selbst, in Leib und Seele, als Individuen und als Gesellschaft. Es gilt nicht nur darauf zu achten,  welche Formen des Krank- und Gesundseins hervorgebracht werden, sondern auch, wie sich die medizinische Perspektive dazu verändert und was durch diese Perspektive ans Licht kommt oder verborgen bleibt</a:t>
            </a:r>
            <a:r>
              <a:rPr lang="de-DE" sz="2800" dirty="0">
                <a:effectLst/>
                <a:latin typeface="Times New Roman" panose="02020603050405020304" pitchFamily="18" charset="0"/>
                <a:ea typeface="MS Mincho" panose="02020609040205080304" pitchFamily="49" charset="-128"/>
              </a:rPr>
              <a:t>. </a:t>
            </a:r>
            <a:endParaRPr lang="de-DE" sz="2800" dirty="0"/>
          </a:p>
        </p:txBody>
      </p:sp>
      <p:sp>
        <p:nvSpPr>
          <p:cNvPr id="4" name="Foliennummernplatzhalter 3">
            <a:extLst>
              <a:ext uri="{FF2B5EF4-FFF2-40B4-BE49-F238E27FC236}">
                <a16:creationId xmlns:a16="http://schemas.microsoft.com/office/drawing/2014/main" id="{E7722C7E-93F6-EFDD-DF06-386EA1AAD22A}"/>
              </a:ext>
            </a:extLst>
          </p:cNvPr>
          <p:cNvSpPr>
            <a:spLocks noGrp="1"/>
          </p:cNvSpPr>
          <p:nvPr>
            <p:ph type="sldNum" sz="quarter" idx="12"/>
          </p:nvPr>
        </p:nvSpPr>
        <p:spPr/>
        <p:txBody>
          <a:bodyPr/>
          <a:lstStyle/>
          <a:p>
            <a:fld id="{312CC964-A50B-4C29-B4E4-2C30BB34CCF3}" type="slidenum">
              <a:rPr lang="en-US" smtClean="0"/>
              <a:t>28</a:t>
            </a:fld>
            <a:endParaRPr lang="en-US"/>
          </a:p>
        </p:txBody>
      </p:sp>
    </p:spTree>
    <p:extLst>
      <p:ext uri="{BB962C8B-B14F-4D97-AF65-F5344CB8AC3E}">
        <p14:creationId xmlns:p14="http://schemas.microsoft.com/office/powerpoint/2010/main" val="2540119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77CEB3-4F6E-DA39-D4FE-BD2FC9F257AC}"/>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523EE710-6DC8-BE22-78D8-CBAB11EFCBDD}"/>
              </a:ext>
            </a:extLst>
          </p:cNvPr>
          <p:cNvSpPr>
            <a:spLocks noGrp="1"/>
          </p:cNvSpPr>
          <p:nvPr>
            <p:ph idx="1"/>
          </p:nvPr>
        </p:nvSpPr>
        <p:spPr/>
        <p:txBody>
          <a:bodyPr>
            <a:normAutofit/>
          </a:bodyPr>
          <a:lstStyle/>
          <a:p>
            <a:pPr marL="0" indent="0">
              <a:buNone/>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Diese grundsätzliche Frage bezieht sich insbesondere auf den Krankheits- und Gesundheitsbegriff und auf die Auffassung des menschlichen Körpers im Sinne von Körper und Leib. Die Digitalisierung ermöglicht ein Verständnis des Körpers als digital erfassbare Daten (</a:t>
            </a:r>
            <a:r>
              <a:rPr kumimoji="0" lang="de-DE" sz="32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body</a:t>
            </a:r>
            <a:r>
              <a:rPr kumimoji="0" lang="de-DE" sz="32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32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as</a:t>
            </a:r>
            <a:r>
              <a:rPr kumimoji="0" lang="de-DE" sz="32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32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data</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a:t>
            </a:r>
            <a:endParaRPr lang="de-DE" sz="3200" dirty="0"/>
          </a:p>
        </p:txBody>
      </p:sp>
      <p:sp>
        <p:nvSpPr>
          <p:cNvPr id="4" name="Foliennummernplatzhalter 3">
            <a:extLst>
              <a:ext uri="{FF2B5EF4-FFF2-40B4-BE49-F238E27FC236}">
                <a16:creationId xmlns:a16="http://schemas.microsoft.com/office/drawing/2014/main" id="{8C503BEE-9331-0342-8630-502860AAD63A}"/>
              </a:ext>
            </a:extLst>
          </p:cNvPr>
          <p:cNvSpPr>
            <a:spLocks noGrp="1"/>
          </p:cNvSpPr>
          <p:nvPr>
            <p:ph type="sldNum" sz="quarter" idx="12"/>
          </p:nvPr>
        </p:nvSpPr>
        <p:spPr/>
        <p:txBody>
          <a:bodyPr/>
          <a:lstStyle/>
          <a:p>
            <a:fld id="{312CC964-A50B-4C29-B4E4-2C30BB34CCF3}" type="slidenum">
              <a:rPr lang="en-US" smtClean="0"/>
              <a:t>29</a:t>
            </a:fld>
            <a:endParaRPr lang="en-US"/>
          </a:p>
        </p:txBody>
      </p:sp>
    </p:spTree>
    <p:extLst>
      <p:ext uri="{BB962C8B-B14F-4D97-AF65-F5344CB8AC3E}">
        <p14:creationId xmlns:p14="http://schemas.microsoft.com/office/powerpoint/2010/main" val="273978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D13A39-CF8A-C374-E568-76548DC71971}"/>
              </a:ext>
            </a:extLst>
          </p:cNvPr>
          <p:cNvSpPr>
            <a:spLocks noGrp="1"/>
          </p:cNvSpPr>
          <p:nvPr>
            <p:ph type="title"/>
          </p:nvPr>
        </p:nvSpPr>
        <p:spPr/>
        <p:txBody>
          <a:bodyPr>
            <a:normAutofit/>
          </a:bodyPr>
          <a:lstStyle/>
          <a:p>
            <a:r>
              <a:rPr lang="de-DE" dirty="0" err="1"/>
              <a:t>eINLEITUNG</a:t>
            </a:r>
            <a:r>
              <a:rPr lang="de-DE" dirty="0"/>
              <a:t>: Ethos und </a:t>
            </a:r>
            <a:r>
              <a:rPr lang="de-DE" dirty="0" err="1"/>
              <a:t>ethik</a:t>
            </a:r>
            <a:endParaRPr lang="de-DE" dirty="0"/>
          </a:p>
        </p:txBody>
      </p:sp>
      <p:sp>
        <p:nvSpPr>
          <p:cNvPr id="3" name="Inhaltsplatzhalter 2">
            <a:extLst>
              <a:ext uri="{FF2B5EF4-FFF2-40B4-BE49-F238E27FC236}">
                <a16:creationId xmlns:a16="http://schemas.microsoft.com/office/drawing/2014/main" id="{62B35D29-47FA-D62E-9282-B3F8B3DB08B4}"/>
              </a:ext>
            </a:extLst>
          </p:cNvPr>
          <p:cNvSpPr>
            <a:spLocks noGrp="1"/>
          </p:cNvSpPr>
          <p:nvPr>
            <p:ph idx="1"/>
          </p:nvPr>
        </p:nvSpPr>
        <p:spPr/>
        <p:txBody>
          <a:bodyPr/>
          <a:lstStyle/>
          <a:p>
            <a:pPr marL="0" indent="0">
              <a:buNone/>
            </a:pPr>
            <a:r>
              <a:rPr lang="de-DE" sz="2800" dirty="0">
                <a:effectLst/>
                <a:latin typeface="Times New Roman" panose="02020603050405020304" pitchFamily="18" charset="0"/>
                <a:ea typeface="MS Mincho" panose="02020609040205080304" pitchFamily="49" charset="-128"/>
              </a:rPr>
              <a:t>Wenn von Ethos die Rede ist, ist es wichtig auf den Unterschied zwischen Ethos und Ethik zu achten. </a:t>
            </a:r>
            <a:endParaRPr lang="de-DE" sz="2800" dirty="0">
              <a:latin typeface="Times New Roman" panose="02020603050405020304" pitchFamily="18" charset="0"/>
              <a:ea typeface="MS Mincho" panose="02020609040205080304" pitchFamily="49" charset="-128"/>
            </a:endParaRPr>
          </a:p>
          <a:p>
            <a:pPr marL="0" indent="0">
              <a:buNone/>
            </a:pPr>
            <a:r>
              <a:rPr lang="de-DE" sz="2800" dirty="0">
                <a:effectLst/>
                <a:latin typeface="Times New Roman" panose="02020603050405020304" pitchFamily="18" charset="0"/>
                <a:ea typeface="MS Mincho" panose="02020609040205080304" pitchFamily="49" charset="-128"/>
              </a:rPr>
              <a:t>Unter Ethos bezeichnet man in der Philosophie der Gegenwart die Sitten und Gebräuche (Lat. </a:t>
            </a:r>
            <a:r>
              <a:rPr lang="de-DE" sz="2800" i="1" dirty="0" err="1">
                <a:effectLst/>
                <a:latin typeface="Times New Roman" panose="02020603050405020304" pitchFamily="18" charset="0"/>
                <a:ea typeface="MS Mincho" panose="02020609040205080304" pitchFamily="49" charset="-128"/>
              </a:rPr>
              <a:t>mores</a:t>
            </a:r>
            <a:r>
              <a:rPr lang="de-DE" sz="2800" dirty="0">
                <a:effectLst/>
                <a:latin typeface="Times New Roman" panose="02020603050405020304" pitchFamily="18" charset="0"/>
                <a:ea typeface="MS Mincho" panose="02020609040205080304" pitchFamily="49" charset="-128"/>
              </a:rPr>
              <a:t>), im Unterschied zur Ethik oder Moralphilosophie im Sinne einer kritischen Reflexion. Dieser Unterschied geht auf Aristoteles zurück. </a:t>
            </a:r>
            <a:endParaRPr lang="de-DE" dirty="0"/>
          </a:p>
        </p:txBody>
      </p:sp>
      <p:sp>
        <p:nvSpPr>
          <p:cNvPr id="4" name="Foliennummernplatzhalter 3">
            <a:extLst>
              <a:ext uri="{FF2B5EF4-FFF2-40B4-BE49-F238E27FC236}">
                <a16:creationId xmlns:a16="http://schemas.microsoft.com/office/drawing/2014/main" id="{751A36F9-9BF7-BCFC-F6C4-DBE3514523F4}"/>
              </a:ext>
            </a:extLst>
          </p:cNvPr>
          <p:cNvSpPr>
            <a:spLocks noGrp="1"/>
          </p:cNvSpPr>
          <p:nvPr>
            <p:ph type="sldNum" sz="quarter" idx="12"/>
          </p:nvPr>
        </p:nvSpPr>
        <p:spPr/>
        <p:txBody>
          <a:bodyPr/>
          <a:lstStyle/>
          <a:p>
            <a:fld id="{312CC964-A50B-4C29-B4E4-2C30BB34CCF3}" type="slidenum">
              <a:rPr lang="en-US" smtClean="0"/>
              <a:t>3</a:t>
            </a:fld>
            <a:endParaRPr lang="en-US"/>
          </a:p>
        </p:txBody>
      </p:sp>
    </p:spTree>
    <p:extLst>
      <p:ext uri="{BB962C8B-B14F-4D97-AF65-F5344CB8AC3E}">
        <p14:creationId xmlns:p14="http://schemas.microsoft.com/office/powerpoint/2010/main" val="3073201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4E3B7B-0B39-8A4D-54A0-94F1E288EA06}"/>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0CE4C753-CACF-0EB1-E100-B98FB8912814}"/>
              </a:ext>
            </a:extLst>
          </p:cNvPr>
          <p:cNvSpPr>
            <a:spLocks noGrp="1"/>
          </p:cNvSpPr>
          <p:nvPr>
            <p:ph idx="1"/>
          </p:nvPr>
        </p:nvSpPr>
        <p:spPr/>
        <p:txBody>
          <a:bodyPr>
            <a:normAutofit/>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Das gilt auch für leibliche Prozesse mit digitalen Implantaten deren Auswirkungen auf das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Wersein</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eines Patienten gravierend sein können. Der im 17. Jahrhundert durch den </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Habeas Corpus Act</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erreichter rechtlicher Schutz vor willkürlicher Inhaftierung muss in digitalen Zeitalter durch ein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habeas</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data</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ergänzt werden. Dies gilt insbesondere für den Schutz der Schwachen in der Gesellschaft. </a:t>
            </a:r>
            <a:endParaRPr lang="de-DE" sz="2800" dirty="0"/>
          </a:p>
        </p:txBody>
      </p:sp>
      <p:sp>
        <p:nvSpPr>
          <p:cNvPr id="4" name="Foliennummernplatzhalter 3">
            <a:extLst>
              <a:ext uri="{FF2B5EF4-FFF2-40B4-BE49-F238E27FC236}">
                <a16:creationId xmlns:a16="http://schemas.microsoft.com/office/drawing/2014/main" id="{79088912-FBF9-C772-EF4A-6866AE82BF81}"/>
              </a:ext>
            </a:extLst>
          </p:cNvPr>
          <p:cNvSpPr>
            <a:spLocks noGrp="1"/>
          </p:cNvSpPr>
          <p:nvPr>
            <p:ph type="sldNum" sz="quarter" idx="12"/>
          </p:nvPr>
        </p:nvSpPr>
        <p:spPr/>
        <p:txBody>
          <a:bodyPr/>
          <a:lstStyle/>
          <a:p>
            <a:fld id="{312CC964-A50B-4C29-B4E4-2C30BB34CCF3}" type="slidenum">
              <a:rPr lang="en-US" smtClean="0"/>
              <a:t>30</a:t>
            </a:fld>
            <a:endParaRPr lang="en-US"/>
          </a:p>
        </p:txBody>
      </p:sp>
    </p:spTree>
    <p:extLst>
      <p:ext uri="{BB962C8B-B14F-4D97-AF65-F5344CB8AC3E}">
        <p14:creationId xmlns:p14="http://schemas.microsoft.com/office/powerpoint/2010/main" val="19318478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B6721-2C35-216D-1A09-228F1CD5FD6A}"/>
              </a:ext>
            </a:extLst>
          </p:cNvPr>
          <p:cNvSpPr>
            <a:spLocks noGrp="1"/>
          </p:cNvSpPr>
          <p:nvPr>
            <p:ph type="title"/>
          </p:nvPr>
        </p:nvSpPr>
        <p:spPr/>
        <p:txBody>
          <a:bodyPr/>
          <a:lstStyle/>
          <a:p>
            <a:r>
              <a:rPr lang="de-DE" dirty="0"/>
              <a:t>Würde des </a:t>
            </a:r>
            <a:r>
              <a:rPr lang="de-DE" dirty="0" err="1"/>
              <a:t>menschen</a:t>
            </a:r>
            <a:endParaRPr lang="de-DE" dirty="0"/>
          </a:p>
        </p:txBody>
      </p:sp>
      <p:sp>
        <p:nvSpPr>
          <p:cNvPr id="3" name="Inhaltsplatzhalter 2">
            <a:extLst>
              <a:ext uri="{FF2B5EF4-FFF2-40B4-BE49-F238E27FC236}">
                <a16:creationId xmlns:a16="http://schemas.microsoft.com/office/drawing/2014/main" id="{DECCD84F-4494-B2D4-50DC-83FB4969DBB0}"/>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 außer Kontrolle geratenen sog. </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social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media</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sind ein Beispiel dafür, wie notwendig und dringend dieser rechtliche Schutz ist. Dazu gehören auch individuelle und soziale Lebensstrategien des Widerstandes gegen alle politisch totalitäre Formen gesellschaftlicher Überwachung und Manipulation</a:t>
            </a:r>
            <a:r>
              <a:rPr kumimoji="0" lang="de-DE" sz="20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p>
          <a:p>
            <a:endParaRPr lang="de-DE" dirty="0"/>
          </a:p>
        </p:txBody>
      </p:sp>
      <p:sp>
        <p:nvSpPr>
          <p:cNvPr id="4" name="Foliennummernplatzhalter 3">
            <a:extLst>
              <a:ext uri="{FF2B5EF4-FFF2-40B4-BE49-F238E27FC236}">
                <a16:creationId xmlns:a16="http://schemas.microsoft.com/office/drawing/2014/main" id="{FE79DEE1-82E0-D17D-CBC7-0CD597D85537}"/>
              </a:ext>
            </a:extLst>
          </p:cNvPr>
          <p:cNvSpPr>
            <a:spLocks noGrp="1"/>
          </p:cNvSpPr>
          <p:nvPr>
            <p:ph type="sldNum" sz="quarter" idx="12"/>
          </p:nvPr>
        </p:nvSpPr>
        <p:spPr/>
        <p:txBody>
          <a:bodyPr/>
          <a:lstStyle/>
          <a:p>
            <a:fld id="{312CC964-A50B-4C29-B4E4-2C30BB34CCF3}" type="slidenum">
              <a:rPr lang="en-US" smtClean="0"/>
              <a:t>31</a:t>
            </a:fld>
            <a:endParaRPr lang="en-US"/>
          </a:p>
        </p:txBody>
      </p:sp>
    </p:spTree>
    <p:extLst>
      <p:ext uri="{BB962C8B-B14F-4D97-AF65-F5344CB8AC3E}">
        <p14:creationId xmlns:p14="http://schemas.microsoft.com/office/powerpoint/2010/main" val="4199301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6235BC-7B47-565E-CAC7-90868D9FB61F}"/>
              </a:ext>
            </a:extLst>
          </p:cNvPr>
          <p:cNvSpPr>
            <a:spLocks noGrp="1"/>
          </p:cNvSpPr>
          <p:nvPr>
            <p:ph type="title"/>
          </p:nvPr>
        </p:nvSpPr>
        <p:spPr/>
        <p:txBody>
          <a:bodyPr/>
          <a:lstStyle/>
          <a:p>
            <a:r>
              <a:rPr lang="de-DE" dirty="0"/>
              <a:t>WÜRDE DES MENSCHEN</a:t>
            </a:r>
          </a:p>
        </p:txBody>
      </p:sp>
      <p:sp>
        <p:nvSpPr>
          <p:cNvPr id="3" name="Inhaltsplatzhalter 2">
            <a:extLst>
              <a:ext uri="{FF2B5EF4-FFF2-40B4-BE49-F238E27FC236}">
                <a16:creationId xmlns:a16="http://schemas.microsoft.com/office/drawing/2014/main" id="{B811FDF2-D01F-1895-9634-7131EE0B649C}"/>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Dies gilt insbesondere für den Schutz der Schwachen in der Gesellschaft. Die außer Kontrolle geratenen sog. </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social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media</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sind ein Beispiel dafür, wie notwendig und dringend dieser rechtliche Schutz ist. Dazu gehören auch individuelle und soziale Lebensstrategien des Widerstandes gegen alle politisch totalitäre Formen gesellschaftlicher Überwachung und Manipulation</a:t>
            </a:r>
            <a:r>
              <a:rPr kumimoji="0" lang="de-DE" sz="20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p>
          <a:p>
            <a:endParaRPr lang="de-DE" dirty="0"/>
          </a:p>
        </p:txBody>
      </p:sp>
      <p:sp>
        <p:nvSpPr>
          <p:cNvPr id="4" name="Foliennummernplatzhalter 3">
            <a:extLst>
              <a:ext uri="{FF2B5EF4-FFF2-40B4-BE49-F238E27FC236}">
                <a16:creationId xmlns:a16="http://schemas.microsoft.com/office/drawing/2014/main" id="{23B3244E-246C-3A17-D30D-176BD3AF7846}"/>
              </a:ext>
            </a:extLst>
          </p:cNvPr>
          <p:cNvSpPr>
            <a:spLocks noGrp="1"/>
          </p:cNvSpPr>
          <p:nvPr>
            <p:ph type="sldNum" sz="quarter" idx="12"/>
          </p:nvPr>
        </p:nvSpPr>
        <p:spPr/>
        <p:txBody>
          <a:bodyPr/>
          <a:lstStyle/>
          <a:p>
            <a:fld id="{312CC964-A50B-4C29-B4E4-2C30BB34CCF3}" type="slidenum">
              <a:rPr lang="en-US" smtClean="0"/>
              <a:t>32</a:t>
            </a:fld>
            <a:endParaRPr lang="en-US"/>
          </a:p>
        </p:txBody>
      </p:sp>
    </p:spTree>
    <p:extLst>
      <p:ext uri="{BB962C8B-B14F-4D97-AF65-F5344CB8AC3E}">
        <p14:creationId xmlns:p14="http://schemas.microsoft.com/office/powerpoint/2010/main" val="978976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1A1B68-5EF5-302F-3FDD-F0184CF5872B}"/>
              </a:ext>
            </a:extLst>
          </p:cNvPr>
          <p:cNvSpPr>
            <a:spLocks noGrp="1"/>
          </p:cNvSpPr>
          <p:nvPr>
            <p:ph type="title"/>
          </p:nvPr>
        </p:nvSpPr>
        <p:spPr/>
        <p:txBody>
          <a:bodyPr/>
          <a:lstStyle/>
          <a:p>
            <a:r>
              <a:rPr lang="de-DE" dirty="0"/>
              <a:t>Die </a:t>
            </a:r>
            <a:r>
              <a:rPr lang="de-DE" dirty="0" err="1"/>
              <a:t>freiheit</a:t>
            </a:r>
            <a:r>
              <a:rPr lang="de-DE" dirty="0"/>
              <a:t> des anderen achten</a:t>
            </a:r>
          </a:p>
        </p:txBody>
      </p:sp>
      <p:sp>
        <p:nvSpPr>
          <p:cNvPr id="3" name="Inhaltsplatzhalter 2">
            <a:extLst>
              <a:ext uri="{FF2B5EF4-FFF2-40B4-BE49-F238E27FC236}">
                <a16:creationId xmlns:a16="http://schemas.microsoft.com/office/drawing/2014/main" id="{641FE698-4AD7-FFC6-ECDA-325E849A538C}"/>
              </a:ext>
            </a:extLst>
          </p:cNvPr>
          <p:cNvSpPr>
            <a:spLocks noGrp="1"/>
          </p:cNvSpPr>
          <p:nvPr>
            <p:ph idx="1"/>
          </p:nvPr>
        </p:nvSpPr>
        <p:spPr/>
        <p:txBody>
          <a:bodyPr>
            <a:normAutofit/>
          </a:bodyPr>
          <a:lstStyle/>
          <a:p>
            <a:pPr marL="0" indent="0" algn="just">
              <a:buNone/>
            </a:pPr>
            <a:r>
              <a:rPr lang="de-DE" sz="2800" dirty="0">
                <a:effectLst/>
                <a:latin typeface="Times New Roman" panose="02020603050405020304" pitchFamily="18" charset="0"/>
                <a:ea typeface="MS Mincho" panose="02020609040205080304" pitchFamily="49" charset="-128"/>
              </a:rPr>
              <a:t>Damit ein neues therapeutisches Ethos als Antwort auf die Herausforderungen der Digitalität sich bilden kann, ist es notwendig, dass eine ethische Reflexion während der </a:t>
            </a:r>
            <a:r>
              <a:rPr lang="de-DE" sz="2800" dirty="0">
                <a:latin typeface="Times New Roman" panose="02020603050405020304" pitchFamily="18" charset="0"/>
                <a:ea typeface="MS Mincho" panose="02020609040205080304" pitchFamily="49" charset="-128"/>
              </a:rPr>
              <a:t>therapeutischen A</a:t>
            </a:r>
            <a:r>
              <a:rPr lang="de-DE" sz="2800" dirty="0">
                <a:effectLst/>
                <a:latin typeface="Times New Roman" panose="02020603050405020304" pitchFamily="18" charset="0"/>
                <a:ea typeface="MS Mincho" panose="02020609040205080304" pitchFamily="49" charset="-128"/>
              </a:rPr>
              <a:t>usbildung stattfindet. </a:t>
            </a:r>
            <a:endParaRPr lang="de-DE" dirty="0"/>
          </a:p>
        </p:txBody>
      </p:sp>
      <p:sp>
        <p:nvSpPr>
          <p:cNvPr id="4" name="Foliennummernplatzhalter 3">
            <a:extLst>
              <a:ext uri="{FF2B5EF4-FFF2-40B4-BE49-F238E27FC236}">
                <a16:creationId xmlns:a16="http://schemas.microsoft.com/office/drawing/2014/main" id="{3747D0F6-2B5C-97DA-8F59-82B4200096F2}"/>
              </a:ext>
            </a:extLst>
          </p:cNvPr>
          <p:cNvSpPr>
            <a:spLocks noGrp="1"/>
          </p:cNvSpPr>
          <p:nvPr>
            <p:ph type="sldNum" sz="quarter" idx="12"/>
          </p:nvPr>
        </p:nvSpPr>
        <p:spPr/>
        <p:txBody>
          <a:bodyPr/>
          <a:lstStyle/>
          <a:p>
            <a:fld id="{312CC964-A50B-4C29-B4E4-2C30BB34CCF3}" type="slidenum">
              <a:rPr lang="en-US" smtClean="0"/>
              <a:t>33</a:t>
            </a:fld>
            <a:endParaRPr lang="en-US"/>
          </a:p>
        </p:txBody>
      </p:sp>
    </p:spTree>
    <p:extLst>
      <p:ext uri="{BB962C8B-B14F-4D97-AF65-F5344CB8AC3E}">
        <p14:creationId xmlns:p14="http://schemas.microsoft.com/office/powerpoint/2010/main" val="1624062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DA44E0-6C65-17E8-2713-9CDF427C0B95}"/>
              </a:ext>
            </a:extLst>
          </p:cNvPr>
          <p:cNvSpPr>
            <a:spLocks noGrp="1"/>
          </p:cNvSpPr>
          <p:nvPr>
            <p:ph type="title"/>
          </p:nvPr>
        </p:nvSpPr>
        <p:spPr/>
        <p:txBody>
          <a:bodyPr/>
          <a:lstStyle/>
          <a:p>
            <a:r>
              <a:rPr lang="de-DE" dirty="0"/>
              <a:t>DIE FREIHEIT DES ANDEREN</a:t>
            </a:r>
          </a:p>
        </p:txBody>
      </p:sp>
      <p:sp>
        <p:nvSpPr>
          <p:cNvPr id="3" name="Inhaltsplatzhalter 2">
            <a:extLst>
              <a:ext uri="{FF2B5EF4-FFF2-40B4-BE49-F238E27FC236}">
                <a16:creationId xmlns:a16="http://schemas.microsoft.com/office/drawing/2014/main" id="{B1C8924B-CC00-F0DC-12FF-8CE1042CA56B}"/>
              </a:ext>
            </a:extLst>
          </p:cNvPr>
          <p:cNvSpPr>
            <a:spLocks noGrp="1"/>
          </p:cNvSpPr>
          <p:nvPr>
            <p:ph idx="1"/>
          </p:nvPr>
        </p:nvSpPr>
        <p:spPr/>
        <p:txBody>
          <a:bodyPr/>
          <a:lstStyle/>
          <a:p>
            <a:pPr marL="0" indent="0">
              <a:buNone/>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Für den Daseinsanalytiker Medard Boss bilden die von Heidegger erörterten  „extremen Möglichkeiten“ der „Fürsorge“, nämlich die „einspringend-beherrschende“ und die „vorspringend-befreiende“ die ethische Basis psychotherapeutischen Handelns</a:t>
            </a:r>
            <a:r>
              <a:rPr kumimoji="0" lang="de-DE" sz="24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a:t>
            </a:r>
            <a:endParaRPr lang="de-DE" dirty="0"/>
          </a:p>
        </p:txBody>
      </p:sp>
      <p:sp>
        <p:nvSpPr>
          <p:cNvPr id="4" name="Foliennummernplatzhalter 3">
            <a:extLst>
              <a:ext uri="{FF2B5EF4-FFF2-40B4-BE49-F238E27FC236}">
                <a16:creationId xmlns:a16="http://schemas.microsoft.com/office/drawing/2014/main" id="{A3F6901C-A8A1-711C-828C-9F3FBDBDC3E6}"/>
              </a:ext>
            </a:extLst>
          </p:cNvPr>
          <p:cNvSpPr>
            <a:spLocks noGrp="1"/>
          </p:cNvSpPr>
          <p:nvPr>
            <p:ph type="sldNum" sz="quarter" idx="12"/>
          </p:nvPr>
        </p:nvSpPr>
        <p:spPr/>
        <p:txBody>
          <a:bodyPr/>
          <a:lstStyle/>
          <a:p>
            <a:fld id="{312CC964-A50B-4C29-B4E4-2C30BB34CCF3}" type="slidenum">
              <a:rPr lang="en-US" smtClean="0"/>
              <a:t>34</a:t>
            </a:fld>
            <a:endParaRPr lang="en-US"/>
          </a:p>
        </p:txBody>
      </p:sp>
    </p:spTree>
    <p:extLst>
      <p:ext uri="{BB962C8B-B14F-4D97-AF65-F5344CB8AC3E}">
        <p14:creationId xmlns:p14="http://schemas.microsoft.com/office/powerpoint/2010/main" val="793248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1A056-105E-4B5D-9437-41F26A402FBE}"/>
              </a:ext>
            </a:extLst>
          </p:cNvPr>
          <p:cNvSpPr>
            <a:spLocks noGrp="1"/>
          </p:cNvSpPr>
          <p:nvPr>
            <p:ph type="title"/>
          </p:nvPr>
        </p:nvSpPr>
        <p:spPr/>
        <p:txBody>
          <a:bodyPr/>
          <a:lstStyle/>
          <a:p>
            <a:r>
              <a:rPr lang="de-DE" dirty="0"/>
              <a:t>DIE FREIHEIT DES ANDEREN ACHTEN</a:t>
            </a:r>
          </a:p>
        </p:txBody>
      </p:sp>
      <p:sp>
        <p:nvSpPr>
          <p:cNvPr id="3" name="Inhaltsplatzhalter 2">
            <a:extLst>
              <a:ext uri="{FF2B5EF4-FFF2-40B4-BE49-F238E27FC236}">
                <a16:creationId xmlns:a16="http://schemas.microsoft.com/office/drawing/2014/main" id="{A656CC94-636E-F012-9ACD-4D83F9F0668E}"/>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Richtschnur des therapeutischen Ethos in Anbetracht der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Digitalit</a:t>
            </a:r>
            <a:r>
              <a:rPr lang="de-DE" sz="2800" dirty="0" err="1">
                <a:solidFill>
                  <a:srgbClr val="412D24"/>
                </a:solidFill>
                <a:latin typeface="Times New Roman" panose="02020603050405020304" pitchFamily="18" charset="0"/>
                <a:ea typeface="MS Mincho" panose="02020609040205080304" pitchFamily="49" charset="-128"/>
              </a:rPr>
              <a:t>ät</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muss sein, die Achtung vor der Freiheit des Anderen, an deren Stelle der Therapeut zeitweilig mit und ohne Digitalisierung einspringen kann, mit dem Ziel, diese Freiheit dem Patienten zurück zu geben. So gesehen, gehört Therapeutik zur antiken Tradition der Lebenskunst, die im Horizont der Digitalität neu bedacht werden muss</a:t>
            </a:r>
            <a:r>
              <a:rPr kumimoji="0" lang="de-DE"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p>
          <a:p>
            <a:endParaRPr lang="de-DE" dirty="0"/>
          </a:p>
        </p:txBody>
      </p:sp>
      <p:sp>
        <p:nvSpPr>
          <p:cNvPr id="4" name="Foliennummernplatzhalter 3">
            <a:extLst>
              <a:ext uri="{FF2B5EF4-FFF2-40B4-BE49-F238E27FC236}">
                <a16:creationId xmlns:a16="http://schemas.microsoft.com/office/drawing/2014/main" id="{77273C1B-362B-B00F-F0EB-50314DB91301}"/>
              </a:ext>
            </a:extLst>
          </p:cNvPr>
          <p:cNvSpPr>
            <a:spLocks noGrp="1"/>
          </p:cNvSpPr>
          <p:nvPr>
            <p:ph type="sldNum" sz="quarter" idx="12"/>
          </p:nvPr>
        </p:nvSpPr>
        <p:spPr/>
        <p:txBody>
          <a:bodyPr/>
          <a:lstStyle/>
          <a:p>
            <a:fld id="{312CC964-A50B-4C29-B4E4-2C30BB34CCF3}" type="slidenum">
              <a:rPr lang="en-US" smtClean="0"/>
              <a:t>35</a:t>
            </a:fld>
            <a:endParaRPr lang="en-US"/>
          </a:p>
        </p:txBody>
      </p:sp>
    </p:spTree>
    <p:extLst>
      <p:ext uri="{BB962C8B-B14F-4D97-AF65-F5344CB8AC3E}">
        <p14:creationId xmlns:p14="http://schemas.microsoft.com/office/powerpoint/2010/main" val="23584635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663450-F3ED-72B7-7F3A-3E47153F59BD}"/>
              </a:ext>
            </a:extLst>
          </p:cNvPr>
          <p:cNvSpPr>
            <a:spLocks noGrp="1"/>
          </p:cNvSpPr>
          <p:nvPr>
            <p:ph type="title"/>
          </p:nvPr>
        </p:nvSpPr>
        <p:spPr/>
        <p:txBody>
          <a:bodyPr/>
          <a:lstStyle/>
          <a:p>
            <a:r>
              <a:rPr lang="de-DE" dirty="0"/>
              <a:t>DIE FREIHEIT DES ANDEREN ACHTEN</a:t>
            </a:r>
          </a:p>
        </p:txBody>
      </p:sp>
      <p:sp>
        <p:nvSpPr>
          <p:cNvPr id="3" name="Inhaltsplatzhalter 2">
            <a:extLst>
              <a:ext uri="{FF2B5EF4-FFF2-40B4-BE49-F238E27FC236}">
                <a16:creationId xmlns:a16="http://schemas.microsoft.com/office/drawing/2014/main" id="{268282C2-2D89-D863-F16E-21311364C9B1}"/>
              </a:ext>
            </a:extLst>
          </p:cNvPr>
          <p:cNvSpPr>
            <a:spLocks noGrp="1"/>
          </p:cNvSpPr>
          <p:nvPr>
            <p:ph idx="1"/>
          </p:nvPr>
        </p:nvSpPr>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Vorsicht gegenüber dem, was sich zufällig ereignen kann, bedeutet die Gebrechlichkeit menschlichen Existierens nicht durch Datengläubigkeit zu verschleiern. </a:t>
            </a:r>
            <a:endParaRPr lang="de-DE" sz="3200" dirty="0"/>
          </a:p>
        </p:txBody>
      </p:sp>
      <p:sp>
        <p:nvSpPr>
          <p:cNvPr id="4" name="Foliennummernplatzhalter 3">
            <a:extLst>
              <a:ext uri="{FF2B5EF4-FFF2-40B4-BE49-F238E27FC236}">
                <a16:creationId xmlns:a16="http://schemas.microsoft.com/office/drawing/2014/main" id="{8E6FD079-8B01-D662-71FD-C2AAD00495B6}"/>
              </a:ext>
            </a:extLst>
          </p:cNvPr>
          <p:cNvSpPr>
            <a:spLocks noGrp="1"/>
          </p:cNvSpPr>
          <p:nvPr>
            <p:ph type="sldNum" sz="quarter" idx="12"/>
          </p:nvPr>
        </p:nvSpPr>
        <p:spPr/>
        <p:txBody>
          <a:bodyPr/>
          <a:lstStyle/>
          <a:p>
            <a:fld id="{312CC964-A50B-4C29-B4E4-2C30BB34CCF3}" type="slidenum">
              <a:rPr lang="en-US" smtClean="0"/>
              <a:t>36</a:t>
            </a:fld>
            <a:endParaRPr lang="en-US"/>
          </a:p>
        </p:txBody>
      </p:sp>
    </p:spTree>
    <p:extLst>
      <p:ext uri="{BB962C8B-B14F-4D97-AF65-F5344CB8AC3E}">
        <p14:creationId xmlns:p14="http://schemas.microsoft.com/office/powerpoint/2010/main" val="2637632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70FB47-D57E-B905-1497-8640578423B6}"/>
              </a:ext>
            </a:extLst>
          </p:cNvPr>
          <p:cNvSpPr>
            <a:spLocks noGrp="1"/>
          </p:cNvSpPr>
          <p:nvPr>
            <p:ph type="title"/>
          </p:nvPr>
        </p:nvSpPr>
        <p:spPr/>
        <p:txBody>
          <a:bodyPr/>
          <a:lstStyle/>
          <a:p>
            <a:r>
              <a:rPr lang="de-DE" dirty="0"/>
              <a:t>Die </a:t>
            </a:r>
            <a:r>
              <a:rPr lang="de-DE" dirty="0" err="1"/>
              <a:t>freiheit</a:t>
            </a:r>
            <a:r>
              <a:rPr lang="de-DE" dirty="0"/>
              <a:t> des anderen</a:t>
            </a:r>
          </a:p>
        </p:txBody>
      </p:sp>
      <p:sp>
        <p:nvSpPr>
          <p:cNvPr id="3" name="Inhaltsplatzhalter 2">
            <a:extLst>
              <a:ext uri="{FF2B5EF4-FFF2-40B4-BE49-F238E27FC236}">
                <a16:creationId xmlns:a16="http://schemas.microsoft.com/office/drawing/2014/main" id="{6340EDC5-5299-3AED-D13D-48B4B98F248D}"/>
              </a:ext>
            </a:extLst>
          </p:cNvPr>
          <p:cNvSpPr>
            <a:spLocks noGrp="1"/>
          </p:cNvSpPr>
          <p:nvPr>
            <p:ph idx="1"/>
          </p:nvPr>
        </p:nvSpPr>
        <p:spPr/>
        <p:txBody>
          <a:bodyPr>
            <a:normAutofit/>
          </a:bodyPr>
          <a:lstStyle/>
          <a:p>
            <a:pPr marL="0" indent="0">
              <a:buNone/>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Ein therapeutisches Ethos sollte in Anbetracht der Digitalität eine kritische Distanz zu digitalen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hypes</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jedweder Art halten, bei aller Anerkennung der großen Fortschritte der therapeutischen Forschung und Praxis dank digitaler Technik, </a:t>
            </a:r>
            <a:endParaRPr lang="de-DE" dirty="0"/>
          </a:p>
        </p:txBody>
      </p:sp>
      <p:sp>
        <p:nvSpPr>
          <p:cNvPr id="4" name="Foliennummernplatzhalter 3">
            <a:extLst>
              <a:ext uri="{FF2B5EF4-FFF2-40B4-BE49-F238E27FC236}">
                <a16:creationId xmlns:a16="http://schemas.microsoft.com/office/drawing/2014/main" id="{FA0E8D9D-8A15-252D-3EC1-E6DA1D488797}"/>
              </a:ext>
            </a:extLst>
          </p:cNvPr>
          <p:cNvSpPr>
            <a:spLocks noGrp="1"/>
          </p:cNvSpPr>
          <p:nvPr>
            <p:ph type="sldNum" sz="quarter" idx="12"/>
          </p:nvPr>
        </p:nvSpPr>
        <p:spPr/>
        <p:txBody>
          <a:bodyPr/>
          <a:lstStyle/>
          <a:p>
            <a:fld id="{312CC964-A50B-4C29-B4E4-2C30BB34CCF3}" type="slidenum">
              <a:rPr lang="en-US" smtClean="0"/>
              <a:t>37</a:t>
            </a:fld>
            <a:endParaRPr lang="en-US"/>
          </a:p>
        </p:txBody>
      </p:sp>
    </p:spTree>
    <p:extLst>
      <p:ext uri="{BB962C8B-B14F-4D97-AF65-F5344CB8AC3E}">
        <p14:creationId xmlns:p14="http://schemas.microsoft.com/office/powerpoint/2010/main" val="1392807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1C760F-2D22-D37C-E693-D744556B5AAA}"/>
              </a:ext>
            </a:extLst>
          </p:cNvPr>
          <p:cNvSpPr>
            <a:spLocks noGrp="1"/>
          </p:cNvSpPr>
          <p:nvPr>
            <p:ph type="title"/>
          </p:nvPr>
        </p:nvSpPr>
        <p:spPr/>
        <p:txBody>
          <a:bodyPr/>
          <a:lstStyle/>
          <a:p>
            <a:r>
              <a:rPr lang="de-DE" dirty="0"/>
              <a:t>Die </a:t>
            </a:r>
            <a:r>
              <a:rPr lang="de-DE" dirty="0" err="1"/>
              <a:t>freiheit</a:t>
            </a:r>
            <a:r>
              <a:rPr lang="de-DE" dirty="0"/>
              <a:t> des anderen</a:t>
            </a:r>
          </a:p>
        </p:txBody>
      </p:sp>
      <p:sp>
        <p:nvSpPr>
          <p:cNvPr id="3" name="Inhaltsplatzhalter 2">
            <a:extLst>
              <a:ext uri="{FF2B5EF4-FFF2-40B4-BE49-F238E27FC236}">
                <a16:creationId xmlns:a16="http://schemas.microsoft.com/office/drawing/2014/main" id="{86769A7E-9FBC-AADB-E9B9-D749F4C68970}"/>
              </a:ext>
            </a:extLst>
          </p:cNvPr>
          <p:cNvSpPr>
            <a:spLocks noGrp="1"/>
          </p:cNvSpPr>
          <p:nvPr>
            <p:ph idx="1"/>
          </p:nvPr>
        </p:nvSpPr>
        <p:spPr/>
        <p:txBody>
          <a:bodyPr/>
          <a:lstStyle/>
          <a:p>
            <a:pPr marL="0" indent="0">
              <a:buNone/>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 sowohl dem Therapeuten als auch den Patienten nicht nur ungeahnte Einsichten in die Komplexität leiblicher Prozesse ermöglichen, sondern auch das Verhältnis zueinander leichter und offener machen können, vorausgesetzt, dass beide ein gegenseitiges Vertrauen pflegen, auf den Schutz der Daten achten und stets Menschsein vor die Digitalität stellen</a:t>
            </a:r>
            <a:r>
              <a:rPr kumimoji="0" lang="de-DE" sz="24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a:t>
            </a:r>
            <a:endParaRPr lang="de-DE" dirty="0"/>
          </a:p>
        </p:txBody>
      </p:sp>
      <p:sp>
        <p:nvSpPr>
          <p:cNvPr id="4" name="Foliennummernplatzhalter 3">
            <a:extLst>
              <a:ext uri="{FF2B5EF4-FFF2-40B4-BE49-F238E27FC236}">
                <a16:creationId xmlns:a16="http://schemas.microsoft.com/office/drawing/2014/main" id="{BF235842-447A-2DD4-B369-DDC2A65B7D9B}"/>
              </a:ext>
            </a:extLst>
          </p:cNvPr>
          <p:cNvSpPr>
            <a:spLocks noGrp="1"/>
          </p:cNvSpPr>
          <p:nvPr>
            <p:ph type="sldNum" sz="quarter" idx="12"/>
          </p:nvPr>
        </p:nvSpPr>
        <p:spPr/>
        <p:txBody>
          <a:bodyPr/>
          <a:lstStyle/>
          <a:p>
            <a:fld id="{312CC964-A50B-4C29-B4E4-2C30BB34CCF3}" type="slidenum">
              <a:rPr lang="en-US" smtClean="0"/>
              <a:t>38</a:t>
            </a:fld>
            <a:endParaRPr lang="en-US"/>
          </a:p>
        </p:txBody>
      </p:sp>
    </p:spTree>
    <p:extLst>
      <p:ext uri="{BB962C8B-B14F-4D97-AF65-F5344CB8AC3E}">
        <p14:creationId xmlns:p14="http://schemas.microsoft.com/office/powerpoint/2010/main" val="3098790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D936E5-E37A-D1AE-03CF-0634A5D02796}"/>
              </a:ext>
            </a:extLst>
          </p:cNvPr>
          <p:cNvSpPr>
            <a:spLocks noGrp="1"/>
          </p:cNvSpPr>
          <p:nvPr>
            <p:ph type="title"/>
          </p:nvPr>
        </p:nvSpPr>
        <p:spPr/>
        <p:txBody>
          <a:bodyPr/>
          <a:lstStyle/>
          <a:p>
            <a:r>
              <a:rPr lang="de-DE" dirty="0"/>
              <a:t>Die </a:t>
            </a:r>
            <a:r>
              <a:rPr lang="de-DE" dirty="0" err="1"/>
              <a:t>freiheit</a:t>
            </a:r>
            <a:r>
              <a:rPr lang="de-DE" dirty="0"/>
              <a:t> des anderen achten</a:t>
            </a:r>
          </a:p>
        </p:txBody>
      </p:sp>
      <p:sp>
        <p:nvSpPr>
          <p:cNvPr id="3" name="Inhaltsplatzhalter 2">
            <a:extLst>
              <a:ext uri="{FF2B5EF4-FFF2-40B4-BE49-F238E27FC236}">
                <a16:creationId xmlns:a16="http://schemas.microsoft.com/office/drawing/2014/main" id="{7A8B76EA-4CD2-18FB-6EA5-CBC7388BC465}"/>
              </a:ext>
            </a:extLst>
          </p:cNvPr>
          <p:cNvSpPr>
            <a:spLocks noGrp="1"/>
          </p:cNvSpPr>
          <p:nvPr>
            <p:ph idx="1"/>
          </p:nvPr>
        </p:nvSpPr>
        <p:spPr/>
        <p:txBody>
          <a:bodyPr>
            <a:normAutofit fontScale="92500" lnSpcReduction="10000"/>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Die therapeutische Ethik der Digitalität sollte dementsprechend folgende Fragen sowohl in theoretischer als auch in praktischer Hinsicht beachten:</a:t>
            </a:r>
          </a:p>
          <a:p>
            <a:pPr marL="342900" marR="0" lvl="0" indent="-342900" algn="just" defTabSz="914400" rtl="0" eaLnBrk="1" fontAlgn="auto" latinLnBrk="0" hangingPunct="1">
              <a:lnSpc>
                <a:spcPct val="100000"/>
              </a:lnSpc>
              <a:spcBef>
                <a:spcPts val="1000"/>
              </a:spcBef>
              <a:spcAft>
                <a:spcPts val="0"/>
              </a:spcAft>
              <a:buClrTx/>
              <a:buSzPct val="80000"/>
              <a:buFont typeface="Symbol" panose="05050102010706020507" pitchFamily="18" charset="2"/>
              <a:buChar char=""/>
              <a:tabLst>
                <a:tab pos="457200" algn="l"/>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welche hypertrophen Formen des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Leiblichseins</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angesichts der Digitalisierung zeichnen sich aus?</a:t>
            </a:r>
          </a:p>
          <a:p>
            <a:pPr marL="342900" marR="0" lvl="0" indent="-342900" algn="just" defTabSz="914400" rtl="0" eaLnBrk="1" fontAlgn="auto" latinLnBrk="0" hangingPunct="1">
              <a:lnSpc>
                <a:spcPct val="100000"/>
              </a:lnSpc>
              <a:spcBef>
                <a:spcPts val="1000"/>
              </a:spcBef>
              <a:spcAft>
                <a:spcPts val="0"/>
              </a:spcAft>
              <a:buClrTx/>
              <a:buSzPct val="80000"/>
              <a:buFont typeface="Symbol" panose="05050102010706020507" pitchFamily="18" charset="2"/>
              <a:buChar char=""/>
              <a:tabLst>
                <a:tab pos="457200" algn="l"/>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welche Störungen im leib-seelischen Verhältnis können mitbedingt durch Digitalisierung eintreten?</a:t>
            </a:r>
          </a:p>
          <a:p>
            <a:pPr marL="342900" marR="0" lvl="0" indent="-342900" algn="just" defTabSz="914400" rtl="0" eaLnBrk="1" fontAlgn="auto" latinLnBrk="0" hangingPunct="1">
              <a:lnSpc>
                <a:spcPct val="100000"/>
              </a:lnSpc>
              <a:spcBef>
                <a:spcPts val="1000"/>
              </a:spcBef>
              <a:spcAft>
                <a:spcPts val="0"/>
              </a:spcAft>
              <a:buClrTx/>
              <a:buSzPct val="80000"/>
              <a:buFont typeface="Symbol" panose="05050102010706020507" pitchFamily="18" charset="2"/>
              <a:buChar char=""/>
              <a:tabLst>
                <a:tab pos="457200" algn="l"/>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inwieweit fördert oder hindert die Digitalisierung die Eigenständigkeit des Patienten sowohl in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bezug</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auf sein Leiden als auch auf sein Verhältnis zum Therapeuten und umgekehrt?</a:t>
            </a:r>
          </a:p>
        </p:txBody>
      </p:sp>
      <p:sp>
        <p:nvSpPr>
          <p:cNvPr id="4" name="Foliennummernplatzhalter 3">
            <a:extLst>
              <a:ext uri="{FF2B5EF4-FFF2-40B4-BE49-F238E27FC236}">
                <a16:creationId xmlns:a16="http://schemas.microsoft.com/office/drawing/2014/main" id="{991E9947-B48B-C1C1-B0B3-54FC5C9EB99D}"/>
              </a:ext>
            </a:extLst>
          </p:cNvPr>
          <p:cNvSpPr>
            <a:spLocks noGrp="1"/>
          </p:cNvSpPr>
          <p:nvPr>
            <p:ph type="sldNum" sz="quarter" idx="12"/>
          </p:nvPr>
        </p:nvSpPr>
        <p:spPr/>
        <p:txBody>
          <a:bodyPr/>
          <a:lstStyle/>
          <a:p>
            <a:fld id="{312CC964-A50B-4C29-B4E4-2C30BB34CCF3}" type="slidenum">
              <a:rPr lang="en-US" smtClean="0"/>
              <a:t>39</a:t>
            </a:fld>
            <a:endParaRPr lang="en-US"/>
          </a:p>
        </p:txBody>
      </p:sp>
    </p:spTree>
    <p:extLst>
      <p:ext uri="{BB962C8B-B14F-4D97-AF65-F5344CB8AC3E}">
        <p14:creationId xmlns:p14="http://schemas.microsoft.com/office/powerpoint/2010/main" val="382154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05E9A4-4407-276D-5C0D-5F1EF7EACF17}"/>
              </a:ext>
            </a:extLst>
          </p:cNvPr>
          <p:cNvSpPr>
            <a:spLocks noGrp="1"/>
          </p:cNvSpPr>
          <p:nvPr>
            <p:ph type="title"/>
          </p:nvPr>
        </p:nvSpPr>
        <p:spPr/>
        <p:txBody>
          <a:bodyPr/>
          <a:lstStyle/>
          <a:p>
            <a:r>
              <a:rPr lang="de-DE" dirty="0"/>
              <a:t>Einleitung: </a:t>
            </a:r>
            <a:r>
              <a:rPr lang="de-DE" dirty="0" err="1"/>
              <a:t>ethos</a:t>
            </a:r>
            <a:r>
              <a:rPr lang="de-DE" dirty="0"/>
              <a:t> und </a:t>
            </a:r>
            <a:r>
              <a:rPr lang="de-DE" dirty="0" err="1"/>
              <a:t>ethik</a:t>
            </a:r>
            <a:endParaRPr lang="de-DE" dirty="0"/>
          </a:p>
        </p:txBody>
      </p:sp>
      <p:sp>
        <p:nvSpPr>
          <p:cNvPr id="3" name="Inhaltsplatzhalter 2">
            <a:extLst>
              <a:ext uri="{FF2B5EF4-FFF2-40B4-BE49-F238E27FC236}">
                <a16:creationId xmlns:a16="http://schemas.microsoft.com/office/drawing/2014/main" id="{92D517EC-D447-8B62-885E-8249CAEC8041}"/>
              </a:ext>
            </a:extLst>
          </p:cNvPr>
          <p:cNvSpPr>
            <a:spLocks noGrp="1"/>
          </p:cNvSpPr>
          <p:nvPr>
            <p:ph idx="1"/>
          </p:nvPr>
        </p:nvSpPr>
        <p:spPr/>
        <p:txBody>
          <a:bodyPr/>
          <a:lstStyle/>
          <a:p>
            <a:pPr marL="0" indent="0">
              <a:buNone/>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In der </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Nikomachischen Ethik</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erläutert er ihn so: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ethos</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mit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epsilon</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ἔθος</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bedeutet Gewöhnung, während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ēthos</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mit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ētha</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2800" b="0" i="0"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ἦθος</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meint den individuellen Charakter, der sich aufgrund von Gewöhnung bildet. Die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philosophia</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t>
            </a:r>
            <a:r>
              <a:rPr kumimoji="0" lang="de-DE" sz="2800" b="0" i="1" u="none" strike="noStrike" kern="1200" cap="none" spc="0" normalizeH="0" baseline="0" noProof="0" dirty="0" err="1">
                <a:ln>
                  <a:noFill/>
                </a:ln>
                <a:solidFill>
                  <a:srgbClr val="412D24"/>
                </a:solidFill>
                <a:effectLst/>
                <a:uLnTx/>
                <a:uFillTx/>
                <a:latin typeface="Times New Roman" panose="02020603050405020304" pitchFamily="18" charset="0"/>
                <a:ea typeface="MS Mincho" panose="02020609040205080304" pitchFamily="49" charset="-128"/>
                <a:cs typeface="+mn-cs"/>
              </a:rPr>
              <a:t>ethiké</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hat die Aufgabe darüber zu reflektieren</a:t>
            </a:r>
            <a:r>
              <a:rPr kumimoji="0" lang="de-DE" sz="24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a:t>
            </a:r>
            <a:endParaRPr lang="de-DE" dirty="0"/>
          </a:p>
        </p:txBody>
      </p:sp>
      <p:sp>
        <p:nvSpPr>
          <p:cNvPr id="4" name="Foliennummernplatzhalter 3">
            <a:extLst>
              <a:ext uri="{FF2B5EF4-FFF2-40B4-BE49-F238E27FC236}">
                <a16:creationId xmlns:a16="http://schemas.microsoft.com/office/drawing/2014/main" id="{240C5D46-28A4-7AAA-AC01-A26456311AB2}"/>
              </a:ext>
            </a:extLst>
          </p:cNvPr>
          <p:cNvSpPr>
            <a:spLocks noGrp="1"/>
          </p:cNvSpPr>
          <p:nvPr>
            <p:ph type="sldNum" sz="quarter" idx="12"/>
          </p:nvPr>
        </p:nvSpPr>
        <p:spPr/>
        <p:txBody>
          <a:bodyPr/>
          <a:lstStyle/>
          <a:p>
            <a:fld id="{312CC964-A50B-4C29-B4E4-2C30BB34CCF3}" type="slidenum">
              <a:rPr lang="en-US" smtClean="0"/>
              <a:t>4</a:t>
            </a:fld>
            <a:endParaRPr lang="en-US"/>
          </a:p>
        </p:txBody>
      </p:sp>
    </p:spTree>
    <p:extLst>
      <p:ext uri="{BB962C8B-B14F-4D97-AF65-F5344CB8AC3E}">
        <p14:creationId xmlns:p14="http://schemas.microsoft.com/office/powerpoint/2010/main" val="27447582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D59EA-8E80-01A2-64E7-AB064299EEF8}"/>
              </a:ext>
            </a:extLst>
          </p:cNvPr>
          <p:cNvSpPr>
            <a:spLocks noGrp="1"/>
          </p:cNvSpPr>
          <p:nvPr>
            <p:ph type="title"/>
          </p:nvPr>
        </p:nvSpPr>
        <p:spPr/>
        <p:txBody>
          <a:bodyPr/>
          <a:lstStyle/>
          <a:p>
            <a:r>
              <a:rPr lang="de-DE" dirty="0"/>
              <a:t>Quelle</a:t>
            </a:r>
          </a:p>
        </p:txBody>
      </p:sp>
      <p:sp>
        <p:nvSpPr>
          <p:cNvPr id="3" name="Inhaltsplatzhalter 2">
            <a:extLst>
              <a:ext uri="{FF2B5EF4-FFF2-40B4-BE49-F238E27FC236}">
                <a16:creationId xmlns:a16="http://schemas.microsoft.com/office/drawing/2014/main" id="{647AC466-E52D-124F-F26B-156FF47D0251}"/>
              </a:ext>
            </a:extLst>
          </p:cNvPr>
          <p:cNvSpPr>
            <a:spLocks noGrp="1"/>
          </p:cNvSpPr>
          <p:nvPr>
            <p:ph idx="1"/>
          </p:nvPr>
        </p:nvSpPr>
        <p:spPr>
          <a:xfrm>
            <a:off x="1143000" y="1750936"/>
            <a:ext cx="9906000" cy="4024424"/>
          </a:xfrm>
        </p:spPr>
        <p:txBody>
          <a:bodyPr/>
          <a:lstStyle/>
          <a:p>
            <a:pPr marL="0" indent="0">
              <a:buNone/>
            </a:pPr>
            <a:r>
              <a:rPr lang="de-DE" dirty="0"/>
              <a:t>Capurro, Rafael: Skepsis gegenüber Hypes. </a:t>
            </a:r>
            <a:r>
              <a:rPr lang="de-DE" dirty="0" err="1"/>
              <a:t>Dtsch</a:t>
            </a:r>
            <a:r>
              <a:rPr lang="de-DE" dirty="0"/>
              <a:t> </a:t>
            </a:r>
            <a:r>
              <a:rPr lang="de-DE" dirty="0" err="1"/>
              <a:t>Arztebl</a:t>
            </a:r>
            <a:r>
              <a:rPr lang="de-DE" dirty="0"/>
              <a:t> 2018; 115 (31–32): A 1425–8</a:t>
            </a:r>
          </a:p>
          <a:p>
            <a:pPr marL="0" indent="0">
              <a:buNone/>
            </a:pPr>
            <a:r>
              <a:rPr lang="de-DE" dirty="0"/>
              <a:t>Online: </a:t>
            </a:r>
            <a:r>
              <a:rPr lang="de-DE" dirty="0">
                <a:hlinkClick r:id="rId2"/>
              </a:rPr>
              <a:t>http://www.capurro.de/digitalisierung_medizin.pdf</a:t>
            </a:r>
            <a:endParaRPr lang="de-DE" dirty="0"/>
          </a:p>
          <a:p>
            <a:pPr marL="0" indent="0">
              <a:buNone/>
            </a:pPr>
            <a:endParaRPr lang="de-DE" sz="1600" dirty="0"/>
          </a:p>
          <a:p>
            <a:pPr marL="0" indent="0">
              <a:buNone/>
            </a:pPr>
            <a:endParaRPr lang="de-DE" sz="1600" dirty="0"/>
          </a:p>
          <a:p>
            <a:pPr marL="0" indent="0">
              <a:buNone/>
            </a:pPr>
            <a:endParaRPr lang="de-DE" dirty="0"/>
          </a:p>
          <a:p>
            <a:pPr marL="0" indent="0">
              <a:buNone/>
            </a:pPr>
            <a:endParaRPr lang="de-DE" dirty="0"/>
          </a:p>
        </p:txBody>
      </p:sp>
      <p:sp>
        <p:nvSpPr>
          <p:cNvPr id="6" name="Foliennummernplatzhalter 5">
            <a:extLst>
              <a:ext uri="{FF2B5EF4-FFF2-40B4-BE49-F238E27FC236}">
                <a16:creationId xmlns:a16="http://schemas.microsoft.com/office/drawing/2014/main" id="{75279D85-E493-41AA-C81E-988D243AC885}"/>
              </a:ext>
            </a:extLst>
          </p:cNvPr>
          <p:cNvSpPr>
            <a:spLocks noGrp="1"/>
          </p:cNvSpPr>
          <p:nvPr>
            <p:ph type="sldNum" sz="quarter" idx="12"/>
          </p:nvPr>
        </p:nvSpPr>
        <p:spPr/>
        <p:txBody>
          <a:bodyPr/>
          <a:lstStyle/>
          <a:p>
            <a:fld id="{312CC964-A50B-4C29-B4E4-2C30BB34CCF3}" type="slidenum">
              <a:rPr lang="en-US" smtClean="0"/>
              <a:t>40</a:t>
            </a:fld>
            <a:endParaRPr lang="en-US"/>
          </a:p>
        </p:txBody>
      </p:sp>
    </p:spTree>
    <p:extLst>
      <p:ext uri="{BB962C8B-B14F-4D97-AF65-F5344CB8AC3E}">
        <p14:creationId xmlns:p14="http://schemas.microsoft.com/office/powerpoint/2010/main" val="3349464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7B8A95-BAC0-1BE9-581E-02838491E7FC}"/>
              </a:ext>
            </a:extLst>
          </p:cNvPr>
          <p:cNvSpPr>
            <a:spLocks noGrp="1"/>
          </p:cNvSpPr>
          <p:nvPr>
            <p:ph type="title"/>
          </p:nvPr>
        </p:nvSpPr>
        <p:spPr/>
        <p:txBody>
          <a:bodyPr>
            <a:normAutofit/>
          </a:bodyPr>
          <a:lstStyle/>
          <a:p>
            <a:r>
              <a:rPr lang="de-DE" dirty="0"/>
              <a:t>EINLEITUNG: Ethos und </a:t>
            </a:r>
            <a:r>
              <a:rPr lang="de-DE" dirty="0" err="1"/>
              <a:t>ethik</a:t>
            </a:r>
            <a:endParaRPr lang="de-DE" dirty="0"/>
          </a:p>
        </p:txBody>
      </p:sp>
      <p:sp>
        <p:nvSpPr>
          <p:cNvPr id="3" name="Inhaltsplatzhalter 2">
            <a:extLst>
              <a:ext uri="{FF2B5EF4-FFF2-40B4-BE49-F238E27FC236}">
                <a16:creationId xmlns:a16="http://schemas.microsoft.com/office/drawing/2014/main" id="{E73D7542-BE65-F43A-4789-7D58EBD1C14B}"/>
              </a:ext>
            </a:extLst>
          </p:cNvPr>
          <p:cNvSpPr>
            <a:spLocks noGrp="1"/>
          </p:cNvSpPr>
          <p:nvPr>
            <p:ph idx="1"/>
          </p:nvPr>
        </p:nvSpPr>
        <p:spPr/>
        <p:txBody>
          <a:bodyPr/>
          <a:lstStyle/>
          <a:p>
            <a:pPr marL="0" indent="0">
              <a:buNone/>
            </a:pPr>
            <a:r>
              <a:rPr lang="de-DE" sz="2800" dirty="0">
                <a:effectLst/>
                <a:latin typeface="Times New Roman" panose="02020603050405020304" pitchFamily="18" charset="0"/>
                <a:ea typeface="MS Mincho" panose="02020609040205080304" pitchFamily="49" charset="-128"/>
              </a:rPr>
              <a:t>Die menschliche Fähigkeit mit Bezug auf Normen und Werte frei zu handeln ist zwar als Möglichkeit von Natur gegeben, muss aber ausgebildet werden. Diese Aufgabe betrifft nicht nur die Bildung des Charakters einer Person, sondern auch die Sitten und Gebräuche einer Gruppe oder einer Gesellschaft bis hin zur Möglichkeit eines "Weltethos". Sie ist nicht allein Sache des Verstandes, sondern auch der Affekte und bedarf des praktischen Vollzugs</a:t>
            </a:r>
            <a:r>
              <a:rPr lang="de-DE" sz="2400" dirty="0">
                <a:effectLst/>
                <a:latin typeface="Times New Roman" panose="02020603050405020304" pitchFamily="18" charset="0"/>
                <a:ea typeface="MS Mincho" panose="02020609040205080304" pitchFamily="49" charset="-128"/>
              </a:rPr>
              <a:t>. </a:t>
            </a:r>
          </a:p>
        </p:txBody>
      </p:sp>
      <p:sp>
        <p:nvSpPr>
          <p:cNvPr id="4" name="Foliennummernplatzhalter 3">
            <a:extLst>
              <a:ext uri="{FF2B5EF4-FFF2-40B4-BE49-F238E27FC236}">
                <a16:creationId xmlns:a16="http://schemas.microsoft.com/office/drawing/2014/main" id="{22E0043F-6728-3A54-837C-E802913F0FD6}"/>
              </a:ext>
            </a:extLst>
          </p:cNvPr>
          <p:cNvSpPr>
            <a:spLocks noGrp="1"/>
          </p:cNvSpPr>
          <p:nvPr>
            <p:ph type="sldNum" sz="quarter" idx="12"/>
          </p:nvPr>
        </p:nvSpPr>
        <p:spPr/>
        <p:txBody>
          <a:bodyPr/>
          <a:lstStyle/>
          <a:p>
            <a:fld id="{312CC964-A50B-4C29-B4E4-2C30BB34CCF3}" type="slidenum">
              <a:rPr lang="en-US" smtClean="0"/>
              <a:t>5</a:t>
            </a:fld>
            <a:endParaRPr lang="en-US"/>
          </a:p>
        </p:txBody>
      </p:sp>
    </p:spTree>
    <p:extLst>
      <p:ext uri="{BB962C8B-B14F-4D97-AF65-F5344CB8AC3E}">
        <p14:creationId xmlns:p14="http://schemas.microsoft.com/office/powerpoint/2010/main" val="189671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A40E2E-07E1-B1CE-D466-800D53F377F2}"/>
              </a:ext>
            </a:extLst>
          </p:cNvPr>
          <p:cNvSpPr>
            <a:spLocks noGrp="1"/>
          </p:cNvSpPr>
          <p:nvPr>
            <p:ph type="title"/>
          </p:nvPr>
        </p:nvSpPr>
        <p:spPr/>
        <p:txBody>
          <a:bodyPr/>
          <a:lstStyle/>
          <a:p>
            <a:r>
              <a:rPr lang="de-DE" dirty="0"/>
              <a:t>Einleitung: </a:t>
            </a:r>
            <a:r>
              <a:rPr lang="de-DE" dirty="0" err="1"/>
              <a:t>ethos</a:t>
            </a:r>
            <a:r>
              <a:rPr lang="de-DE" dirty="0"/>
              <a:t> und </a:t>
            </a:r>
            <a:r>
              <a:rPr lang="de-DE" dirty="0" err="1"/>
              <a:t>ethik</a:t>
            </a:r>
            <a:endParaRPr lang="de-DE" dirty="0"/>
          </a:p>
        </p:txBody>
      </p:sp>
      <p:sp>
        <p:nvSpPr>
          <p:cNvPr id="3" name="Inhaltsplatzhalter 2">
            <a:extLst>
              <a:ext uri="{FF2B5EF4-FFF2-40B4-BE49-F238E27FC236}">
                <a16:creationId xmlns:a16="http://schemas.microsoft.com/office/drawing/2014/main" id="{621FB3FB-7F58-7BE2-9269-6B9F349E4C97}"/>
              </a:ext>
            </a:extLst>
          </p:cNvPr>
          <p:cNvSpPr>
            <a:spLocks noGrp="1"/>
          </p:cNvSpPr>
          <p:nvPr>
            <p:ph idx="1"/>
          </p:nvPr>
        </p:nvSpPr>
        <p:spPr/>
        <p:txBody>
          <a:bodyPr/>
          <a:lstStyle/>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Der Zweck der ethischen Reflexion besteht nicht nur darin, das Gute zu erkennen, sondern es auch zu tun, ganz im Sinne von Erich Kästners Diktum: "Es gibt nichts Gutes, außer man tut es". </a:t>
            </a:r>
            <a:endParaRPr kumimoji="0" lang="de-DE" sz="2800" b="0" i="0" u="none" strike="noStrike" kern="1200" cap="none" spc="0" normalizeH="0" baseline="0" noProof="0" dirty="0">
              <a:ln>
                <a:noFill/>
              </a:ln>
              <a:solidFill>
                <a:srgbClr val="412D24"/>
              </a:solidFill>
              <a:effectLst/>
              <a:uLnTx/>
              <a:uFillTx/>
              <a:latin typeface="Univers Condensed Light"/>
              <a:ea typeface="+mn-ea"/>
              <a:cs typeface="+mn-cs"/>
            </a:endParaRPr>
          </a:p>
          <a:p>
            <a:endParaRPr lang="de-DE" dirty="0"/>
          </a:p>
        </p:txBody>
      </p:sp>
      <p:sp>
        <p:nvSpPr>
          <p:cNvPr id="4" name="Foliennummernplatzhalter 3">
            <a:extLst>
              <a:ext uri="{FF2B5EF4-FFF2-40B4-BE49-F238E27FC236}">
                <a16:creationId xmlns:a16="http://schemas.microsoft.com/office/drawing/2014/main" id="{D9946D05-BAF9-4D20-8966-23EF4F5F4FBB}"/>
              </a:ext>
            </a:extLst>
          </p:cNvPr>
          <p:cNvSpPr>
            <a:spLocks noGrp="1"/>
          </p:cNvSpPr>
          <p:nvPr>
            <p:ph type="sldNum" sz="quarter" idx="12"/>
          </p:nvPr>
        </p:nvSpPr>
        <p:spPr/>
        <p:txBody>
          <a:bodyPr/>
          <a:lstStyle/>
          <a:p>
            <a:fld id="{312CC964-A50B-4C29-B4E4-2C30BB34CCF3}" type="slidenum">
              <a:rPr lang="en-US" smtClean="0"/>
              <a:t>6</a:t>
            </a:fld>
            <a:endParaRPr lang="en-US"/>
          </a:p>
        </p:txBody>
      </p:sp>
    </p:spTree>
    <p:extLst>
      <p:ext uri="{BB962C8B-B14F-4D97-AF65-F5344CB8AC3E}">
        <p14:creationId xmlns:p14="http://schemas.microsoft.com/office/powerpoint/2010/main" val="3404386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B1AC6D-CCE6-3FEC-1981-0FC609CB9B73}"/>
              </a:ext>
            </a:extLst>
          </p:cNvPr>
          <p:cNvSpPr>
            <a:spLocks noGrp="1"/>
          </p:cNvSpPr>
          <p:nvPr>
            <p:ph type="title"/>
          </p:nvPr>
        </p:nvSpPr>
        <p:spPr/>
        <p:txBody>
          <a:bodyPr/>
          <a:lstStyle/>
          <a:p>
            <a:r>
              <a:rPr lang="de-DE" dirty="0"/>
              <a:t>EINE KULTUR DER DIGITALITÄT</a:t>
            </a:r>
          </a:p>
        </p:txBody>
      </p:sp>
      <p:sp>
        <p:nvSpPr>
          <p:cNvPr id="3" name="Inhaltsplatzhalter 2">
            <a:extLst>
              <a:ext uri="{FF2B5EF4-FFF2-40B4-BE49-F238E27FC236}">
                <a16:creationId xmlns:a16="http://schemas.microsoft.com/office/drawing/2014/main" id="{4BBF0F6B-DA8C-A1BB-DC62-E8E66FE1B909}"/>
              </a:ext>
            </a:extLst>
          </p:cNvPr>
          <p:cNvSpPr>
            <a:spLocks noGrp="1"/>
          </p:cNvSpPr>
          <p:nvPr>
            <p:ph idx="1"/>
          </p:nvPr>
        </p:nvSpPr>
        <p:spPr>
          <a:xfrm>
            <a:off x="1143000" y="1855729"/>
            <a:ext cx="9906000" cy="4024424"/>
          </a:xfrm>
        </p:spPr>
        <p:txBody>
          <a:bodyPr>
            <a:normAutofit/>
          </a:bodyPr>
          <a:lstStyle/>
          <a:p>
            <a:pPr marL="0" indent="0" algn="just">
              <a:buNone/>
            </a:pPr>
            <a:r>
              <a:rPr lang="de-DE" sz="3200" dirty="0">
                <a:effectLst/>
                <a:latin typeface="Times New Roman" panose="02020603050405020304" pitchFamily="18" charset="0"/>
                <a:ea typeface="MS Mincho" panose="02020609040205080304" pitchFamily="49" charset="-128"/>
              </a:rPr>
              <a:t>Im heutigen Verständnis umfasst Ethik die Reflexion über das gute Leben im allgemeinen sowie in verschiedenen Bereichen wozu auch die </a:t>
            </a:r>
            <a:r>
              <a:rPr lang="de-DE" sz="3200" dirty="0">
                <a:latin typeface="Times New Roman" panose="02020603050405020304" pitchFamily="18" charset="0"/>
                <a:ea typeface="MS Mincho" panose="02020609040205080304" pitchFamily="49" charset="-128"/>
              </a:rPr>
              <a:t>therapeutische E</a:t>
            </a:r>
            <a:r>
              <a:rPr lang="de-DE" sz="3200" dirty="0">
                <a:effectLst/>
                <a:latin typeface="Times New Roman" panose="02020603050405020304" pitchFamily="18" charset="0"/>
                <a:ea typeface="MS Mincho" panose="02020609040205080304" pitchFamily="49" charset="-128"/>
              </a:rPr>
              <a:t>thik gehört</a:t>
            </a:r>
            <a:r>
              <a:rPr lang="de-DE" sz="2800" dirty="0">
                <a:effectLst/>
                <a:latin typeface="Times New Roman" panose="02020603050405020304" pitchFamily="18" charset="0"/>
                <a:ea typeface="MS Mincho" panose="02020609040205080304" pitchFamily="49" charset="-128"/>
              </a:rPr>
              <a:t>.</a:t>
            </a:r>
          </a:p>
          <a:p>
            <a:pPr marL="0" indent="0" algn="just">
              <a:buNone/>
            </a:pPr>
            <a:endParaRPr lang="de-DE" sz="2800" dirty="0">
              <a:effectLst/>
              <a:latin typeface="Times New Roman" panose="02020603050405020304" pitchFamily="18" charset="0"/>
              <a:ea typeface="MS Mincho" panose="02020609040205080304" pitchFamily="49" charset="-128"/>
            </a:endParaRPr>
          </a:p>
          <a:p>
            <a:pPr marL="0" indent="0" algn="just">
              <a:buNone/>
            </a:pPr>
            <a:r>
              <a:rPr lang="de-DE" sz="2400" dirty="0">
                <a:effectLst/>
                <a:latin typeface="Times New Roman" panose="02020603050405020304" pitchFamily="18" charset="0"/>
                <a:ea typeface="MS Mincho" panose="02020609040205080304" pitchFamily="49" charset="-128"/>
              </a:rPr>
              <a:t>. </a:t>
            </a:r>
          </a:p>
        </p:txBody>
      </p:sp>
      <p:sp>
        <p:nvSpPr>
          <p:cNvPr id="4" name="Foliennummernplatzhalter 3">
            <a:extLst>
              <a:ext uri="{FF2B5EF4-FFF2-40B4-BE49-F238E27FC236}">
                <a16:creationId xmlns:a16="http://schemas.microsoft.com/office/drawing/2014/main" id="{88D0A4BB-960A-7816-8EB1-F1F014FB367C}"/>
              </a:ext>
            </a:extLst>
          </p:cNvPr>
          <p:cNvSpPr>
            <a:spLocks noGrp="1"/>
          </p:cNvSpPr>
          <p:nvPr>
            <p:ph type="sldNum" sz="quarter" idx="12"/>
          </p:nvPr>
        </p:nvSpPr>
        <p:spPr/>
        <p:txBody>
          <a:bodyPr/>
          <a:lstStyle/>
          <a:p>
            <a:fld id="{312CC964-A50B-4C29-B4E4-2C30BB34CCF3}" type="slidenum">
              <a:rPr lang="en-US" smtClean="0"/>
              <a:t>7</a:t>
            </a:fld>
            <a:endParaRPr lang="en-US"/>
          </a:p>
        </p:txBody>
      </p:sp>
    </p:spTree>
    <p:extLst>
      <p:ext uri="{BB962C8B-B14F-4D97-AF65-F5344CB8AC3E}">
        <p14:creationId xmlns:p14="http://schemas.microsoft.com/office/powerpoint/2010/main" val="259809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8DB1AB-845F-AA10-094C-836C99B0E0FD}"/>
              </a:ext>
            </a:extLst>
          </p:cNvPr>
          <p:cNvSpPr>
            <a:spLocks noGrp="1"/>
          </p:cNvSpPr>
          <p:nvPr>
            <p:ph type="title"/>
          </p:nvPr>
        </p:nvSpPr>
        <p:spPr/>
        <p:txBody>
          <a:bodyPr/>
          <a:lstStyle/>
          <a:p>
            <a:r>
              <a:rPr lang="de-DE" dirty="0"/>
              <a:t>Eine </a:t>
            </a:r>
            <a:r>
              <a:rPr lang="de-DE" dirty="0" err="1"/>
              <a:t>kultur</a:t>
            </a:r>
            <a:r>
              <a:rPr lang="de-DE" dirty="0"/>
              <a:t> der </a:t>
            </a:r>
            <a:r>
              <a:rPr lang="de-DE" dirty="0" err="1"/>
              <a:t>digitalität</a:t>
            </a:r>
            <a:endParaRPr lang="de-DE" dirty="0"/>
          </a:p>
        </p:txBody>
      </p:sp>
      <p:sp>
        <p:nvSpPr>
          <p:cNvPr id="3" name="Inhaltsplatzhalter 2">
            <a:extLst>
              <a:ext uri="{FF2B5EF4-FFF2-40B4-BE49-F238E27FC236}">
                <a16:creationId xmlns:a16="http://schemas.microsoft.com/office/drawing/2014/main" id="{D5E6F23B-3CF1-FBBD-9A7D-B0BE698481BF}"/>
              </a:ext>
            </a:extLst>
          </p:cNvPr>
          <p:cNvSpPr>
            <a:spLocks noGrp="1"/>
          </p:cNvSpPr>
          <p:nvPr>
            <p:ph idx="1"/>
          </p:nvPr>
        </p:nvSpPr>
        <p:spPr/>
        <p:txBody>
          <a:bodyPr/>
          <a:lstStyle/>
          <a:p>
            <a:pPr marL="0" marR="0" lvl="0" indent="0" algn="just"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Das Ethos im Sinne von gelebten Sitten und Gebräuchen kann problematisiert und kodifiziert werden, indem sich eine gesellschaftliche Gruppe über ihre Normen und Werte vergewissert und diese </a:t>
            </a:r>
            <a:r>
              <a:rPr kumimoji="0" lang="de-DE" sz="28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explizit</a:t>
            </a:r>
            <a:r>
              <a:rPr kumimoji="0" lang="de-DE" sz="28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als Orientierung über das gesetzlich Gebotene hinaus stellt. </a:t>
            </a:r>
          </a:p>
          <a:p>
            <a:endParaRPr lang="de-DE" dirty="0"/>
          </a:p>
        </p:txBody>
      </p:sp>
      <p:sp>
        <p:nvSpPr>
          <p:cNvPr id="4" name="Foliennummernplatzhalter 3">
            <a:extLst>
              <a:ext uri="{FF2B5EF4-FFF2-40B4-BE49-F238E27FC236}">
                <a16:creationId xmlns:a16="http://schemas.microsoft.com/office/drawing/2014/main" id="{BA54CB6A-C1FC-2939-D591-C462DCE0B3E6}"/>
              </a:ext>
            </a:extLst>
          </p:cNvPr>
          <p:cNvSpPr>
            <a:spLocks noGrp="1"/>
          </p:cNvSpPr>
          <p:nvPr>
            <p:ph type="sldNum" sz="quarter" idx="12"/>
          </p:nvPr>
        </p:nvSpPr>
        <p:spPr/>
        <p:txBody>
          <a:bodyPr/>
          <a:lstStyle/>
          <a:p>
            <a:fld id="{312CC964-A50B-4C29-B4E4-2C30BB34CCF3}" type="slidenum">
              <a:rPr lang="en-US" smtClean="0"/>
              <a:t>8</a:t>
            </a:fld>
            <a:endParaRPr lang="en-US"/>
          </a:p>
        </p:txBody>
      </p:sp>
    </p:spTree>
    <p:extLst>
      <p:ext uri="{BB962C8B-B14F-4D97-AF65-F5344CB8AC3E}">
        <p14:creationId xmlns:p14="http://schemas.microsoft.com/office/powerpoint/2010/main" val="1340182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798BF-B876-F213-63E1-9CC58247C311}"/>
              </a:ext>
            </a:extLst>
          </p:cNvPr>
          <p:cNvSpPr>
            <a:spLocks noGrp="1"/>
          </p:cNvSpPr>
          <p:nvPr>
            <p:ph type="title"/>
          </p:nvPr>
        </p:nvSpPr>
        <p:spPr/>
        <p:txBody>
          <a:bodyPr/>
          <a:lstStyle/>
          <a:p>
            <a:r>
              <a:rPr lang="de-DE" dirty="0"/>
              <a:t>Eine </a:t>
            </a:r>
            <a:r>
              <a:rPr lang="de-DE" dirty="0" err="1"/>
              <a:t>kultur</a:t>
            </a:r>
            <a:r>
              <a:rPr lang="de-DE" dirty="0"/>
              <a:t> der </a:t>
            </a:r>
            <a:r>
              <a:rPr lang="de-DE" dirty="0" err="1"/>
              <a:t>digitalität</a:t>
            </a:r>
            <a:endParaRPr lang="de-DE" dirty="0"/>
          </a:p>
        </p:txBody>
      </p:sp>
      <p:sp>
        <p:nvSpPr>
          <p:cNvPr id="3" name="Inhaltsplatzhalter 2">
            <a:extLst>
              <a:ext uri="{FF2B5EF4-FFF2-40B4-BE49-F238E27FC236}">
                <a16:creationId xmlns:a16="http://schemas.microsoft.com/office/drawing/2014/main" id="{261865B5-33B8-D467-A871-61BB4CE42DAD}"/>
              </a:ext>
            </a:extLst>
          </p:cNvPr>
          <p:cNvSpPr>
            <a:spLocks noGrp="1"/>
          </p:cNvSpPr>
          <p:nvPr>
            <p:ph idx="1"/>
          </p:nvPr>
        </p:nvSpPr>
        <p:spPr/>
        <p:txBody>
          <a:bodyPr>
            <a:normAutofit/>
          </a:bodyPr>
          <a:lstStyle/>
          <a:p>
            <a:pPr marL="0" indent="0">
              <a:buNone/>
            </a:pP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Der Unterschied zwischen einem Moralkodex und den geltenden Gesetzen besteht darin, dass die moralischen Normen </a:t>
            </a:r>
            <a:r>
              <a:rPr kumimoji="0" lang="de-DE" sz="3200" b="0" i="1"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freiwillig</a:t>
            </a:r>
            <a:r>
              <a:rPr kumimoji="0" lang="de-DE" sz="3200" b="0" i="0" u="none" strike="noStrike" kern="1200" cap="none" spc="0" normalizeH="0" baseline="0" noProof="0" dirty="0">
                <a:ln>
                  <a:noFill/>
                </a:ln>
                <a:solidFill>
                  <a:srgbClr val="412D24"/>
                </a:solidFill>
                <a:effectLst/>
                <a:uLnTx/>
                <a:uFillTx/>
                <a:latin typeface="Times New Roman" panose="02020603050405020304" pitchFamily="18" charset="0"/>
                <a:ea typeface="MS Mincho" panose="02020609040205080304" pitchFamily="49" charset="-128"/>
                <a:cs typeface="+mn-cs"/>
              </a:rPr>
              <a:t> zu befolgen sind auch wenn die den Kodex herausgebende Institution in quasi-rechtlicher Form unterschiedliche Arten von Sanktionen verhängen kann.</a:t>
            </a:r>
            <a:endParaRPr lang="de-DE" sz="2800" dirty="0"/>
          </a:p>
        </p:txBody>
      </p:sp>
      <p:sp>
        <p:nvSpPr>
          <p:cNvPr id="4" name="Foliennummernplatzhalter 3">
            <a:extLst>
              <a:ext uri="{FF2B5EF4-FFF2-40B4-BE49-F238E27FC236}">
                <a16:creationId xmlns:a16="http://schemas.microsoft.com/office/drawing/2014/main" id="{30E9D878-D3D6-5D30-D73D-48B83248E52C}"/>
              </a:ext>
            </a:extLst>
          </p:cNvPr>
          <p:cNvSpPr>
            <a:spLocks noGrp="1"/>
          </p:cNvSpPr>
          <p:nvPr>
            <p:ph type="sldNum" sz="quarter" idx="12"/>
          </p:nvPr>
        </p:nvSpPr>
        <p:spPr/>
        <p:txBody>
          <a:bodyPr/>
          <a:lstStyle/>
          <a:p>
            <a:fld id="{312CC964-A50B-4C29-B4E4-2C30BB34CCF3}" type="slidenum">
              <a:rPr lang="en-US" smtClean="0"/>
              <a:t>9</a:t>
            </a:fld>
            <a:endParaRPr lang="en-US"/>
          </a:p>
        </p:txBody>
      </p:sp>
    </p:spTree>
    <p:extLst>
      <p:ext uri="{BB962C8B-B14F-4D97-AF65-F5344CB8AC3E}">
        <p14:creationId xmlns:p14="http://schemas.microsoft.com/office/powerpoint/2010/main" val="2934802961"/>
      </p:ext>
    </p:extLst>
  </p:cSld>
  <p:clrMapOvr>
    <a:masterClrMapping/>
  </p:clrMapOvr>
</p:sld>
</file>

<file path=ppt/theme/theme1.xml><?xml version="1.0" encoding="utf-8"?>
<a:theme xmlns:a="http://schemas.openxmlformats.org/drawingml/2006/main" name="AngleLinesVTI">
  <a:themeElements>
    <a:clrScheme name="AnalogousFromRegularSeedRightStep">
      <a:dk1>
        <a:srgbClr val="000000"/>
      </a:dk1>
      <a:lt1>
        <a:srgbClr val="FFFFFF"/>
      </a:lt1>
      <a:dk2>
        <a:srgbClr val="412D24"/>
      </a:dk2>
      <a:lt2>
        <a:srgbClr val="E2E8E5"/>
      </a:lt2>
      <a:accent1>
        <a:srgbClr val="E72990"/>
      </a:accent1>
      <a:accent2>
        <a:srgbClr val="D5172F"/>
      </a:accent2>
      <a:accent3>
        <a:srgbClr val="E76029"/>
      </a:accent3>
      <a:accent4>
        <a:srgbClr val="CF9917"/>
      </a:accent4>
      <a:accent5>
        <a:srgbClr val="9AAB1E"/>
      </a:accent5>
      <a:accent6>
        <a:srgbClr val="5FB714"/>
      </a:accent6>
      <a:hlink>
        <a:srgbClr val="31935D"/>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2226</Words>
  <Application>Microsoft Office PowerPoint</Application>
  <PresentationFormat>Breitbild</PresentationFormat>
  <Paragraphs>143</Paragraphs>
  <Slides>40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40</vt:i4>
      </vt:variant>
    </vt:vector>
  </HeadingPairs>
  <TitlesOfParts>
    <vt:vector size="48" baseType="lpstr">
      <vt:lpstr>Arial</vt:lpstr>
      <vt:lpstr>Calibri</vt:lpstr>
      <vt:lpstr>Symbol</vt:lpstr>
      <vt:lpstr>times new roman</vt:lpstr>
      <vt:lpstr>times new roman</vt:lpstr>
      <vt:lpstr>Univers Condensed Light</vt:lpstr>
      <vt:lpstr>Walbaum Display Light</vt:lpstr>
      <vt:lpstr>AngleLinesVTI</vt:lpstr>
      <vt:lpstr>Fachveranstaltung „Psychotherapie (voll) digital – Was kann, was darf, was muss? Ende der analogen Ära? Psychotherapeuten Kammer NRW </vt:lpstr>
      <vt:lpstr>CURRICULUM VITAE</vt:lpstr>
      <vt:lpstr>eINLEITUNG: Ethos und ethik</vt:lpstr>
      <vt:lpstr>Einleitung: ethos und ethik</vt:lpstr>
      <vt:lpstr>EINLEITUNG: Ethos und ethik</vt:lpstr>
      <vt:lpstr>Einleitung: ethos und ethik</vt:lpstr>
      <vt:lpstr>EINE KULTUR DER DIGITALITÄT</vt:lpstr>
      <vt:lpstr>Eine kultur der digitalität</vt:lpstr>
      <vt:lpstr>Eine kultur der digitalität</vt:lpstr>
      <vt:lpstr>EINE KULTUR DER DIGITALITÄT</vt:lpstr>
      <vt:lpstr>EINE KULTUR DER DIGITALITÄT</vt:lpstr>
      <vt:lpstr>Eine kultur der digitalität</vt:lpstr>
      <vt:lpstr>EINE KULTUR DER DIGITALITÄT</vt:lpstr>
      <vt:lpstr>In besonderer verantwortung</vt:lpstr>
      <vt:lpstr>IN BESONDERER VERANTWORTUNG</vt:lpstr>
      <vt:lpstr>IN BESONDERER VERANTWORTUNG</vt:lpstr>
      <vt:lpstr>In besonderer verantwortung</vt:lpstr>
      <vt:lpstr>In besonderer verantwortung</vt:lpstr>
      <vt:lpstr>In besonderer verantwortung</vt:lpstr>
      <vt:lpstr>IN BESONDERER VERANTWORTUNG</vt:lpstr>
      <vt:lpstr>IN BESONDERER VERANTWORTUNG</vt:lpstr>
      <vt:lpstr>IN BESONDERER VERANTWORTUNG</vt:lpstr>
      <vt:lpstr>IN BESONDERER VERANTWORTUNG</vt:lpstr>
      <vt:lpstr>In besonderer verantwortung</vt:lpstr>
      <vt:lpstr>Würde des menschen</vt:lpstr>
      <vt:lpstr>Würde des menschen</vt:lpstr>
      <vt:lpstr>Würde des menschen</vt:lpstr>
      <vt:lpstr>Würde des menschen</vt:lpstr>
      <vt:lpstr>Würde des menschen</vt:lpstr>
      <vt:lpstr>würde des menschen</vt:lpstr>
      <vt:lpstr>Würde des menschen</vt:lpstr>
      <vt:lpstr>WÜRDE DES MENSCHEN</vt:lpstr>
      <vt:lpstr>Die freiheit des anderen achten</vt:lpstr>
      <vt:lpstr>DIE FREIHEIT DES ANDEREN</vt:lpstr>
      <vt:lpstr>DIE FREIHEIT DES ANDEREN ACHTEN</vt:lpstr>
      <vt:lpstr>DIE FREIHEIT DES ANDEREN ACHTEN</vt:lpstr>
      <vt:lpstr>Die freiheit des anderen</vt:lpstr>
      <vt:lpstr>Die freiheit des anderen</vt:lpstr>
      <vt:lpstr>Die freiheit des anderen achten</vt:lpstr>
      <vt:lpstr>Quelle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Fachveranstaltung „Psychotherapie (voll) digital – Was kann, was darf, was muss? Ende der analogen Ära? Psychotherapeuten Kammer NRW</dc:title>
  <dc:creator>Rafael Capurro</dc:creator>
  <cp:lastModifiedBy>Rafael Capurro</cp:lastModifiedBy>
  <cp:revision>3</cp:revision>
  <dcterms:created xsi:type="dcterms:W3CDTF">2022-07-11T14:53:54Z</dcterms:created>
  <dcterms:modified xsi:type="dcterms:W3CDTF">2022-07-12T12:18:34Z</dcterms:modified>
</cp:coreProperties>
</file>